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92"/>
  </p:notesMasterIdLst>
  <p:sldIdLst>
    <p:sldId id="256" r:id="rId2"/>
    <p:sldId id="473" r:id="rId3"/>
    <p:sldId id="471" r:id="rId4"/>
    <p:sldId id="474" r:id="rId5"/>
    <p:sldId id="475" r:id="rId6"/>
    <p:sldId id="472" r:id="rId7"/>
    <p:sldId id="476" r:id="rId8"/>
    <p:sldId id="261" r:id="rId9"/>
    <p:sldId id="262" r:id="rId10"/>
    <p:sldId id="266" r:id="rId11"/>
    <p:sldId id="267" r:id="rId12"/>
    <p:sldId id="268" r:id="rId13"/>
    <p:sldId id="269" r:id="rId14"/>
    <p:sldId id="270" r:id="rId15"/>
    <p:sldId id="469" r:id="rId16"/>
    <p:sldId id="271" r:id="rId17"/>
    <p:sldId id="470" r:id="rId18"/>
    <p:sldId id="272" r:id="rId19"/>
    <p:sldId id="277" r:id="rId20"/>
    <p:sldId id="279" r:id="rId21"/>
    <p:sldId id="348" r:id="rId22"/>
    <p:sldId id="280" r:id="rId23"/>
    <p:sldId id="372" r:id="rId24"/>
    <p:sldId id="281" r:id="rId25"/>
    <p:sldId id="347" r:id="rId26"/>
    <p:sldId id="282" r:id="rId27"/>
    <p:sldId id="283" r:id="rId28"/>
    <p:sldId id="284" r:id="rId29"/>
    <p:sldId id="346" r:id="rId30"/>
    <p:sldId id="285" r:id="rId31"/>
    <p:sldId id="349" r:id="rId32"/>
    <p:sldId id="286" r:id="rId33"/>
    <p:sldId id="287" r:id="rId34"/>
    <p:sldId id="350" r:id="rId35"/>
    <p:sldId id="288" r:id="rId36"/>
    <p:sldId id="289" r:id="rId37"/>
    <p:sldId id="351" r:id="rId38"/>
    <p:sldId id="352" r:id="rId39"/>
    <p:sldId id="290" r:id="rId40"/>
    <p:sldId id="353" r:id="rId41"/>
    <p:sldId id="291" r:id="rId42"/>
    <p:sldId id="354" r:id="rId43"/>
    <p:sldId id="355" r:id="rId44"/>
    <p:sldId id="356" r:id="rId45"/>
    <p:sldId id="292" r:id="rId46"/>
    <p:sldId id="357" r:id="rId47"/>
    <p:sldId id="293" r:id="rId48"/>
    <p:sldId id="358" r:id="rId49"/>
    <p:sldId id="359" r:id="rId50"/>
    <p:sldId id="294" r:id="rId51"/>
    <p:sldId id="360" r:id="rId52"/>
    <p:sldId id="295" r:id="rId53"/>
    <p:sldId id="296" r:id="rId54"/>
    <p:sldId id="362" r:id="rId55"/>
    <p:sldId id="297" r:id="rId56"/>
    <p:sldId id="363" r:id="rId57"/>
    <p:sldId id="298" r:id="rId58"/>
    <p:sldId id="364" r:id="rId59"/>
    <p:sldId id="299" r:id="rId60"/>
    <p:sldId id="365" r:id="rId61"/>
    <p:sldId id="300" r:id="rId62"/>
    <p:sldId id="301" r:id="rId63"/>
    <p:sldId id="302" r:id="rId64"/>
    <p:sldId id="303" r:id="rId65"/>
    <p:sldId id="367" r:id="rId66"/>
    <p:sldId id="304" r:id="rId67"/>
    <p:sldId id="305" r:id="rId68"/>
    <p:sldId id="369" r:id="rId69"/>
    <p:sldId id="306" r:id="rId70"/>
    <p:sldId id="307" r:id="rId71"/>
    <p:sldId id="308" r:id="rId72"/>
    <p:sldId id="371" r:id="rId73"/>
    <p:sldId id="309" r:id="rId74"/>
    <p:sldId id="310" r:id="rId75"/>
    <p:sldId id="361" r:id="rId76"/>
    <p:sldId id="312" r:id="rId77"/>
    <p:sldId id="313" r:id="rId78"/>
    <p:sldId id="380" r:id="rId79"/>
    <p:sldId id="381" r:id="rId80"/>
    <p:sldId id="314" r:id="rId81"/>
    <p:sldId id="315" r:id="rId82"/>
    <p:sldId id="316" r:id="rId83"/>
    <p:sldId id="317" r:id="rId84"/>
    <p:sldId id="318" r:id="rId85"/>
    <p:sldId id="319" r:id="rId86"/>
    <p:sldId id="321" r:id="rId87"/>
    <p:sldId id="382" r:id="rId88"/>
    <p:sldId id="322" r:id="rId89"/>
    <p:sldId id="326" r:id="rId90"/>
    <p:sldId id="385" r:id="rId91"/>
    <p:sldId id="327" r:id="rId92"/>
    <p:sldId id="386" r:id="rId93"/>
    <p:sldId id="328" r:id="rId94"/>
    <p:sldId id="465" r:id="rId95"/>
    <p:sldId id="330" r:id="rId96"/>
    <p:sldId id="331" r:id="rId97"/>
    <p:sldId id="388" r:id="rId98"/>
    <p:sldId id="333" r:id="rId99"/>
    <p:sldId id="389" r:id="rId100"/>
    <p:sldId id="334" r:id="rId101"/>
    <p:sldId id="335" r:id="rId102"/>
    <p:sldId id="336" r:id="rId103"/>
    <p:sldId id="390" r:id="rId104"/>
    <p:sldId id="337" r:id="rId105"/>
    <p:sldId id="340" r:id="rId106"/>
    <p:sldId id="391" r:id="rId107"/>
    <p:sldId id="392" r:id="rId108"/>
    <p:sldId id="393" r:id="rId109"/>
    <p:sldId id="394" r:id="rId110"/>
    <p:sldId id="396" r:id="rId111"/>
    <p:sldId id="395" r:id="rId112"/>
    <p:sldId id="341" r:id="rId113"/>
    <p:sldId id="398" r:id="rId114"/>
    <p:sldId id="397" r:id="rId115"/>
    <p:sldId id="343" r:id="rId116"/>
    <p:sldId id="400" r:id="rId117"/>
    <p:sldId id="399" r:id="rId118"/>
    <p:sldId id="463" r:id="rId119"/>
    <p:sldId id="370" r:id="rId120"/>
    <p:sldId id="373" r:id="rId121"/>
    <p:sldId id="374" r:id="rId122"/>
    <p:sldId id="375" r:id="rId123"/>
    <p:sldId id="376" r:id="rId124"/>
    <p:sldId id="401" r:id="rId125"/>
    <p:sldId id="402" r:id="rId126"/>
    <p:sldId id="377" r:id="rId127"/>
    <p:sldId id="403" r:id="rId128"/>
    <p:sldId id="378" r:id="rId129"/>
    <p:sldId id="404" r:id="rId130"/>
    <p:sldId id="405" r:id="rId131"/>
    <p:sldId id="406" r:id="rId132"/>
    <p:sldId id="407" r:id="rId133"/>
    <p:sldId id="408" r:id="rId134"/>
    <p:sldId id="409" r:id="rId135"/>
    <p:sldId id="410" r:id="rId136"/>
    <p:sldId id="412" r:id="rId137"/>
    <p:sldId id="413" r:id="rId138"/>
    <p:sldId id="414" r:id="rId139"/>
    <p:sldId id="415" r:id="rId140"/>
    <p:sldId id="416" r:id="rId141"/>
    <p:sldId id="417" r:id="rId142"/>
    <p:sldId id="418" r:id="rId143"/>
    <p:sldId id="419" r:id="rId144"/>
    <p:sldId id="420" r:id="rId145"/>
    <p:sldId id="421" r:id="rId146"/>
    <p:sldId id="422" r:id="rId147"/>
    <p:sldId id="424" r:id="rId148"/>
    <p:sldId id="425" r:id="rId149"/>
    <p:sldId id="426" r:id="rId150"/>
    <p:sldId id="427" r:id="rId151"/>
    <p:sldId id="428" r:id="rId152"/>
    <p:sldId id="429" r:id="rId153"/>
    <p:sldId id="430" r:id="rId154"/>
    <p:sldId id="431" r:id="rId155"/>
    <p:sldId id="432" r:id="rId156"/>
    <p:sldId id="462" r:id="rId157"/>
    <p:sldId id="384" r:id="rId158"/>
    <p:sldId id="434" r:id="rId159"/>
    <p:sldId id="435" r:id="rId160"/>
    <p:sldId id="436" r:id="rId161"/>
    <p:sldId id="437" r:id="rId162"/>
    <p:sldId id="438" r:id="rId163"/>
    <p:sldId id="439" r:id="rId164"/>
    <p:sldId id="440" r:id="rId165"/>
    <p:sldId id="441" r:id="rId166"/>
    <p:sldId id="442" r:id="rId167"/>
    <p:sldId id="443" r:id="rId168"/>
    <p:sldId id="444" r:id="rId169"/>
    <p:sldId id="445" r:id="rId170"/>
    <p:sldId id="446" r:id="rId171"/>
    <p:sldId id="447" r:id="rId172"/>
    <p:sldId id="448" r:id="rId173"/>
    <p:sldId id="449" r:id="rId174"/>
    <p:sldId id="450" r:id="rId175"/>
    <p:sldId id="451" r:id="rId176"/>
    <p:sldId id="452" r:id="rId177"/>
    <p:sldId id="453" r:id="rId178"/>
    <p:sldId id="454" r:id="rId179"/>
    <p:sldId id="455" r:id="rId180"/>
    <p:sldId id="456" r:id="rId181"/>
    <p:sldId id="457" r:id="rId182"/>
    <p:sldId id="458" r:id="rId183"/>
    <p:sldId id="459" r:id="rId184"/>
    <p:sldId id="460" r:id="rId185"/>
    <p:sldId id="461" r:id="rId186"/>
    <p:sldId id="464" r:id="rId187"/>
    <p:sldId id="423" r:id="rId188"/>
    <p:sldId id="466" r:id="rId189"/>
    <p:sldId id="467" r:id="rId190"/>
    <p:sldId id="468" r:id="rId19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752"/>
    <p:restoredTop sz="85131"/>
  </p:normalViewPr>
  <p:slideViewPr>
    <p:cSldViewPr snapToGrid="0" snapToObjects="1">
      <p:cViewPr varScale="1">
        <p:scale>
          <a:sx n="84" d="100"/>
          <a:sy n="84" d="100"/>
        </p:scale>
        <p:origin x="19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2" d="100"/>
          <a:sy n="82" d="100"/>
        </p:scale>
        <p:origin x="3352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notesMaster" Target="notesMasters/notesMaster1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presProps" Target="presProps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theme" Target="theme/theme1.xml"/><Relationship Id="rId190" Type="http://schemas.openxmlformats.org/officeDocument/2006/relationships/slide" Target="slides/slide189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tableStyles" Target="tableStyles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DE75B2-2EA2-E448-8F36-FBE8510994D8}" type="datetimeFigureOut">
              <a:rPr lang="en-US" smtClean="0"/>
              <a:t>12/12/19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569BAD-FEB3-434C-A5D9-6DD5B5C198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4562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569BAD-FEB3-434C-A5D9-6DD5B5C1983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1011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569BAD-FEB3-434C-A5D9-6DD5B5C1983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3084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569BAD-FEB3-434C-A5D9-6DD5B5C1983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6579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569BAD-FEB3-434C-A5D9-6DD5B5C1983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5864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569BAD-FEB3-434C-A5D9-6DD5B5C19831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3518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569BAD-FEB3-434C-A5D9-6DD5B5C19831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4496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569BAD-FEB3-434C-A5D9-6DD5B5C19831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9518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569BAD-FEB3-434C-A5D9-6DD5B5C19831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9623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569BAD-FEB3-434C-A5D9-6DD5B5C19831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8306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569BAD-FEB3-434C-A5D9-6DD5B5C19831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53940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569BAD-FEB3-434C-A5D9-6DD5B5C19831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0485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569BAD-FEB3-434C-A5D9-6DD5B5C1983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95791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569BAD-FEB3-434C-A5D9-6DD5B5C19831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95953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569BAD-FEB3-434C-A5D9-6DD5B5C19831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2360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569BAD-FEB3-434C-A5D9-6DD5B5C19831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2343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569BAD-FEB3-434C-A5D9-6DD5B5C19831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94297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Exercise with vectors, basic functions and logical operations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569BAD-FEB3-434C-A5D9-6DD5B5C19831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64522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569BAD-FEB3-434C-A5D9-6DD5B5C19831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52121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569BAD-FEB3-434C-A5D9-6DD5B5C19831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49025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569BAD-FEB3-434C-A5D9-6DD5B5C19831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47923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569BAD-FEB3-434C-A5D9-6DD5B5C19831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21844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569BAD-FEB3-434C-A5D9-6DD5B5C19831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41271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569BAD-FEB3-434C-A5D9-6DD5B5C1983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61231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569BAD-FEB3-434C-A5D9-6DD5B5C19831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58499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569BAD-FEB3-434C-A5D9-6DD5B5C19831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53950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569BAD-FEB3-434C-A5D9-6DD5B5C19831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41625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569BAD-FEB3-434C-A5D9-6DD5B5C19831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89923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569BAD-FEB3-434C-A5D9-6DD5B5C19831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39375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569BAD-FEB3-434C-A5D9-6DD5B5C19831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30179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569BAD-FEB3-434C-A5D9-6DD5B5C19831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1038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569BAD-FEB3-434C-A5D9-6DD5B5C19831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64196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569BAD-FEB3-434C-A5D9-6DD5B5C19831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03812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569BAD-FEB3-434C-A5D9-6DD5B5C19831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6803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569BAD-FEB3-434C-A5D9-6DD5B5C1983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74814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569BAD-FEB3-434C-A5D9-6DD5B5C19831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66576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569BAD-FEB3-434C-A5D9-6DD5B5C19831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26879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569BAD-FEB3-434C-A5D9-6DD5B5C19831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07485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569BAD-FEB3-434C-A5D9-6DD5B5C19831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16836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569BAD-FEB3-434C-A5D9-6DD5B5C19831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92951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569BAD-FEB3-434C-A5D9-6DD5B5C19831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55439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569BAD-FEB3-434C-A5D9-6DD5B5C19831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89073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569BAD-FEB3-434C-A5D9-6DD5B5C19831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0406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569BAD-FEB3-434C-A5D9-6DD5B5C19831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5295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569BAD-FEB3-434C-A5D9-6DD5B5C19831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0438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569BAD-FEB3-434C-A5D9-6DD5B5C1983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52277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569BAD-FEB3-434C-A5D9-6DD5B5C19831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81116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569BAD-FEB3-434C-A5D9-6DD5B5C19831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46115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569BAD-FEB3-434C-A5D9-6DD5B5C19831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17225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569BAD-FEB3-434C-A5D9-6DD5B5C19831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8522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569BAD-FEB3-434C-A5D9-6DD5B5C19831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57481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569BAD-FEB3-434C-A5D9-6DD5B5C19831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32791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569BAD-FEB3-434C-A5D9-6DD5B5C19831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44928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569BAD-FEB3-434C-A5D9-6DD5B5C19831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98436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569BAD-FEB3-434C-A5D9-6DD5B5C19831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73827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569BAD-FEB3-434C-A5D9-6DD5B5C19831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3882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569BAD-FEB3-434C-A5D9-6DD5B5C1983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8747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569BAD-FEB3-434C-A5D9-6DD5B5C19831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6506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569BAD-FEB3-434C-A5D9-6DD5B5C19831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43365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569BAD-FEB3-434C-A5D9-6DD5B5C19831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775350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569BAD-FEB3-434C-A5D9-6DD5B5C19831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58370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569BAD-FEB3-434C-A5D9-6DD5B5C19831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5157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569BAD-FEB3-434C-A5D9-6DD5B5C19831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03199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569BAD-FEB3-434C-A5D9-6DD5B5C19831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891136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569BAD-FEB3-434C-A5D9-6DD5B5C19831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73438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569BAD-FEB3-434C-A5D9-6DD5B5C19831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075638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569BAD-FEB3-434C-A5D9-6DD5B5C19831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4692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569BAD-FEB3-434C-A5D9-6DD5B5C1983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197324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569BAD-FEB3-434C-A5D9-6DD5B5C19831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834308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569BAD-FEB3-434C-A5D9-6DD5B5C19831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76828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569BAD-FEB3-434C-A5D9-6DD5B5C19831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227634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569BAD-FEB3-434C-A5D9-6DD5B5C19831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568053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569BAD-FEB3-434C-A5D9-6DD5B5C19831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54605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569BAD-FEB3-434C-A5D9-6DD5B5C19831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195924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569BAD-FEB3-434C-A5D9-6DD5B5C19831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034062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569BAD-FEB3-434C-A5D9-6DD5B5C19831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446406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569BAD-FEB3-434C-A5D9-6DD5B5C19831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835515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569BAD-FEB3-434C-A5D9-6DD5B5C19831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7944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569BAD-FEB3-434C-A5D9-6DD5B5C1983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409796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569BAD-FEB3-434C-A5D9-6DD5B5C19831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948478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569BAD-FEB3-434C-A5D9-6DD5B5C19831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230702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569BAD-FEB3-434C-A5D9-6DD5B5C19831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039332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569BAD-FEB3-434C-A5D9-6DD5B5C19831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53899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569BAD-FEB3-434C-A5D9-6DD5B5C19831}" type="slidenum">
              <a:rPr lang="en-US" smtClean="0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046409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569BAD-FEB3-434C-A5D9-6DD5B5C19831}" type="slidenum">
              <a:rPr lang="en-US" smtClean="0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1620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569BAD-FEB3-434C-A5D9-6DD5B5C1983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1367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533E6-EB25-0F45-9235-ECB376B4C83B}" type="datetimeFigureOut">
              <a:rPr lang="en-US" smtClean="0"/>
              <a:t>12/12/19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797FE-2991-EE4B-A53F-F33E2E113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9159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533E6-EB25-0F45-9235-ECB376B4C83B}" type="datetimeFigureOut">
              <a:rPr lang="en-US" smtClean="0"/>
              <a:t>12/12/19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797FE-2991-EE4B-A53F-F33E2E113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394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533E6-EB25-0F45-9235-ECB376B4C83B}" type="datetimeFigureOut">
              <a:rPr lang="en-US" smtClean="0"/>
              <a:t>12/12/19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797FE-2991-EE4B-A53F-F33E2E113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7841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533E6-EB25-0F45-9235-ECB376B4C83B}" type="datetimeFigureOut">
              <a:rPr lang="en-US" smtClean="0"/>
              <a:t>12/12/19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797FE-2991-EE4B-A53F-F33E2E113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2224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533E6-EB25-0F45-9235-ECB376B4C83B}" type="datetimeFigureOut">
              <a:rPr lang="en-US" smtClean="0"/>
              <a:t>12/12/19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797FE-2991-EE4B-A53F-F33E2E113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61844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533E6-EB25-0F45-9235-ECB376B4C83B}" type="datetimeFigureOut">
              <a:rPr lang="en-US" smtClean="0"/>
              <a:t>12/12/19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797FE-2991-EE4B-A53F-F33E2E113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9828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533E6-EB25-0F45-9235-ECB376B4C83B}" type="datetimeFigureOut">
              <a:rPr lang="en-US" smtClean="0"/>
              <a:t>12/12/19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797FE-2991-EE4B-A53F-F33E2E113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2236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533E6-EB25-0F45-9235-ECB376B4C83B}" type="datetimeFigureOut">
              <a:rPr lang="en-US" smtClean="0"/>
              <a:t>12/12/19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797FE-2991-EE4B-A53F-F33E2E113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8568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533E6-EB25-0F45-9235-ECB376B4C83B}" type="datetimeFigureOut">
              <a:rPr lang="en-US" smtClean="0"/>
              <a:t>12/12/19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797FE-2991-EE4B-A53F-F33E2E113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9267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533E6-EB25-0F45-9235-ECB376B4C83B}" type="datetimeFigureOut">
              <a:rPr lang="en-US" smtClean="0"/>
              <a:t>12/12/19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797FE-2991-EE4B-A53F-F33E2E113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6404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533E6-EB25-0F45-9235-ECB376B4C83B}" type="datetimeFigureOut">
              <a:rPr lang="en-US" smtClean="0"/>
              <a:t>12/12/19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797FE-2991-EE4B-A53F-F33E2E113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8095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6533E6-EB25-0F45-9235-ECB376B4C83B}" type="datetimeFigureOut">
              <a:rPr lang="en-US" smtClean="0"/>
              <a:t>12/12/19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2797FE-2991-EE4B-A53F-F33E2E113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54302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hyperlink" Target="mailto:thanos.mourikis@novartis.com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hmourikis/Introduction2R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hyperlink" Target="https://bioconductor.org/biocLite.R" TargetMode="External"/><Relationship Id="rId1" Type="http://schemas.openxmlformats.org/officeDocument/2006/relationships/slideLayout" Target="../slideLayouts/slideLayout7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3F65CFD-8711-0447-96D5-51E874AAAAC5}"/>
              </a:ext>
            </a:extLst>
          </p:cNvPr>
          <p:cNvSpPr txBox="1"/>
          <p:nvPr/>
        </p:nvSpPr>
        <p:spPr>
          <a:xfrm>
            <a:off x="1775158" y="4172467"/>
            <a:ext cx="5583580" cy="1785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dirty="0" err="1">
                <a:latin typeface="Helvetica" pitchFamily="2" charset="0"/>
              </a:rPr>
              <a:t>Thanos</a:t>
            </a:r>
            <a:r>
              <a:rPr lang="en-US" sz="2200" dirty="0">
                <a:latin typeface="Helvetica" pitchFamily="2" charset="0"/>
              </a:rPr>
              <a:t> </a:t>
            </a:r>
            <a:r>
              <a:rPr lang="en-US" sz="2200" dirty="0" err="1">
                <a:latin typeface="Helvetica" pitchFamily="2" charset="0"/>
              </a:rPr>
              <a:t>Mourikis</a:t>
            </a:r>
            <a:endParaRPr lang="en-US" sz="2200" dirty="0">
              <a:latin typeface="Helvetica" pitchFamily="2" charset="0"/>
            </a:endParaRPr>
          </a:p>
          <a:p>
            <a:pPr algn="ctr"/>
            <a:r>
              <a:rPr lang="en-US" sz="2200" dirty="0">
                <a:latin typeface="Helvetica" pitchFamily="2" charset="0"/>
                <a:hlinkClick r:id="rId2"/>
              </a:rPr>
              <a:t>thanos.mourikis@novartis.com</a:t>
            </a:r>
            <a:endParaRPr lang="en-US" sz="2200" dirty="0">
              <a:latin typeface="Helvetica" pitchFamily="2" charset="0"/>
            </a:endParaRPr>
          </a:p>
          <a:p>
            <a:pPr algn="ctr"/>
            <a:endParaRPr lang="en-US" sz="2200" dirty="0">
              <a:latin typeface="Helvetica" pitchFamily="2" charset="0"/>
            </a:endParaRPr>
          </a:p>
          <a:p>
            <a:pPr algn="ctr"/>
            <a:r>
              <a:rPr lang="en-US" sz="2200" dirty="0">
                <a:latin typeface="Helvetica" pitchFamily="2" charset="0"/>
              </a:rPr>
              <a:t>Oncology Data Science, </a:t>
            </a:r>
          </a:p>
          <a:p>
            <a:pPr algn="ctr"/>
            <a:r>
              <a:rPr lang="en-US" sz="2200" dirty="0">
                <a:latin typeface="Helvetica" pitchFamily="2" charset="0"/>
              </a:rPr>
              <a:t>Novartis Institutes for </a:t>
            </a:r>
            <a:r>
              <a:rPr lang="en-US" sz="2200" dirty="0" err="1">
                <a:latin typeface="Helvetica" pitchFamily="2" charset="0"/>
              </a:rPr>
              <a:t>BioMedical</a:t>
            </a:r>
            <a:r>
              <a:rPr lang="en-US" sz="2200" dirty="0">
                <a:latin typeface="Helvetica" pitchFamily="2" charset="0"/>
              </a:rPr>
              <a:t> Research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DD87BB8-0951-3E4A-A777-FD57714CDF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052" y="1322173"/>
            <a:ext cx="9144000" cy="22860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12F793CF-411E-9E43-9220-B0826E2050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641136" y="1569823"/>
            <a:ext cx="6858000" cy="1790700"/>
          </a:xfrm>
        </p:spPr>
        <p:txBody>
          <a:bodyPr>
            <a:noAutofit/>
          </a:bodyPr>
          <a:lstStyle/>
          <a:p>
            <a:r>
              <a:rPr lang="en-US" sz="4400" b="1" dirty="0">
                <a:latin typeface="Helvetica Light" charset="0"/>
                <a:ea typeface="Helvetica Light" charset="0"/>
                <a:cs typeface="Helvetica Light" charset="0"/>
              </a:rPr>
              <a:t>Introduction to R</a:t>
            </a:r>
            <a:br>
              <a:rPr lang="en-US" sz="4400" b="1" dirty="0">
                <a:latin typeface="Helvetica Light" charset="0"/>
                <a:ea typeface="Helvetica Light" charset="0"/>
                <a:cs typeface="Helvetica Light" charset="0"/>
              </a:rPr>
            </a:br>
            <a:endParaRPr lang="en-US" sz="4400" b="1" dirty="0">
              <a:latin typeface="Helvetica Light" charset="0"/>
              <a:ea typeface="Helvetica Light" charset="0"/>
              <a:cs typeface="Helvetica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56261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CAD6C4-516C-7143-9495-E883984901D8}"/>
              </a:ext>
            </a:extLst>
          </p:cNvPr>
          <p:cNvSpPr txBox="1"/>
          <p:nvPr/>
        </p:nvSpPr>
        <p:spPr>
          <a:xfrm>
            <a:off x="111211" y="135929"/>
            <a:ext cx="22445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Helvetica" pitchFamily="2" charset="0"/>
              </a:rPr>
              <a:t>R installation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9979354-F08E-C841-914C-E51D46E196EF}"/>
              </a:ext>
            </a:extLst>
          </p:cNvPr>
          <p:cNvCxnSpPr>
            <a:cxnSpLocks/>
          </p:cNvCxnSpPr>
          <p:nvPr/>
        </p:nvCxnSpPr>
        <p:spPr>
          <a:xfrm>
            <a:off x="172993" y="753762"/>
            <a:ext cx="8798012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04DDAFAE-F41E-E545-8AFB-CF661C6286A1}"/>
              </a:ext>
            </a:extLst>
          </p:cNvPr>
          <p:cNvSpPr/>
          <p:nvPr/>
        </p:nvSpPr>
        <p:spPr>
          <a:xfrm>
            <a:off x="111211" y="1010254"/>
            <a:ext cx="45482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Helvetica" pitchFamily="2" charset="0"/>
              </a:rPr>
              <a:t>https://</a:t>
            </a:r>
            <a:r>
              <a:rPr lang="en-US" dirty="0" err="1">
                <a:latin typeface="Helvetica" pitchFamily="2" charset="0"/>
              </a:rPr>
              <a:t>cran.r-project.org</a:t>
            </a:r>
            <a:r>
              <a:rPr lang="en-US" dirty="0">
                <a:latin typeface="Helvetica" pitchFamily="2" charset="0"/>
              </a:rPr>
              <a:t>/bin/windows/base/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1E92FEB-B57C-4C4F-9F9A-D96DA367A8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46928"/>
            <a:ext cx="9144000" cy="2872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23153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CAD6C4-516C-7143-9495-E883984901D8}"/>
              </a:ext>
            </a:extLst>
          </p:cNvPr>
          <p:cNvSpPr txBox="1"/>
          <p:nvPr/>
        </p:nvSpPr>
        <p:spPr>
          <a:xfrm>
            <a:off x="111211" y="135929"/>
            <a:ext cx="86459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Writing your own functions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9979354-F08E-C841-914C-E51D46E196EF}"/>
              </a:ext>
            </a:extLst>
          </p:cNvPr>
          <p:cNvCxnSpPr>
            <a:cxnSpLocks/>
          </p:cNvCxnSpPr>
          <p:nvPr/>
        </p:nvCxnSpPr>
        <p:spPr>
          <a:xfrm>
            <a:off x="172993" y="753762"/>
            <a:ext cx="8798012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F725E4B1-D67A-BB4F-B612-3D4854FD62E1}"/>
              </a:ext>
            </a:extLst>
          </p:cNvPr>
          <p:cNvSpPr/>
          <p:nvPr/>
        </p:nvSpPr>
        <p:spPr>
          <a:xfrm>
            <a:off x="172993" y="1041809"/>
            <a:ext cx="8798012" cy="51567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8DAEE0-FE88-6748-8598-1A10F7CBA8C2}"/>
              </a:ext>
            </a:extLst>
          </p:cNvPr>
          <p:cNvSpPr txBox="1"/>
          <p:nvPr/>
        </p:nvSpPr>
        <p:spPr>
          <a:xfrm>
            <a:off x="134072" y="971469"/>
            <a:ext cx="8836934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case of an error (e.g. wrong type of arguments), use the command stop("</a:t>
            </a:r>
            <a:r>
              <a:rPr lang="en-US" dirty="0" err="1"/>
              <a:t>errormsg</a:t>
            </a:r>
            <a:r>
              <a:rPr lang="en-US" dirty="0"/>
              <a:t>" ) to stop the execution of the function and to return the error message '</a:t>
            </a:r>
            <a:r>
              <a:rPr lang="en-US" dirty="0" err="1"/>
              <a:t>errormsg</a:t>
            </a:r>
            <a:r>
              <a:rPr lang="en-US" dirty="0"/>
              <a:t> ‘. </a:t>
            </a:r>
          </a:p>
          <a:p>
            <a:endParaRPr lang="en-US" dirty="0"/>
          </a:p>
          <a:p>
            <a:r>
              <a:rPr lang="en-US" dirty="0"/>
              <a:t>Improved version:</a:t>
            </a:r>
          </a:p>
          <a:p>
            <a:r>
              <a:rPr lang="en-US" dirty="0"/>
              <a:t>&gt; se &lt;- function(x)</a:t>
            </a:r>
          </a:p>
          <a:p>
            <a:r>
              <a:rPr lang="en-US" dirty="0"/>
              <a:t>+ {</a:t>
            </a:r>
          </a:p>
          <a:p>
            <a:r>
              <a:rPr lang="en-US" dirty="0"/>
              <a:t>+ if (</a:t>
            </a:r>
            <a:r>
              <a:rPr lang="en-US" dirty="0" err="1"/>
              <a:t>is.numeric</a:t>
            </a:r>
            <a:r>
              <a:rPr lang="en-US" dirty="0"/>
              <a:t>(x)!=TRUE)</a:t>
            </a:r>
          </a:p>
          <a:p>
            <a:r>
              <a:rPr lang="en-US" dirty="0"/>
              <a:t>+ {</a:t>
            </a:r>
          </a:p>
          <a:p>
            <a:r>
              <a:rPr lang="en-US" dirty="0"/>
              <a:t>+ stop("need numeric data")</a:t>
            </a:r>
          </a:p>
          <a:p>
            <a:r>
              <a:rPr lang="en-US" dirty="0"/>
              <a:t>+ }</a:t>
            </a:r>
          </a:p>
          <a:p>
            <a:r>
              <a:rPr lang="en-US" dirty="0"/>
              <a:t>+ y&lt;-</a:t>
            </a:r>
            <a:r>
              <a:rPr lang="en-US" dirty="0" err="1"/>
              <a:t>sqrt</a:t>
            </a:r>
            <a:r>
              <a:rPr lang="en-US" dirty="0"/>
              <a:t>(</a:t>
            </a:r>
            <a:r>
              <a:rPr lang="en-US" dirty="0" err="1"/>
              <a:t>var</a:t>
            </a:r>
            <a:r>
              <a:rPr lang="en-US" dirty="0"/>
              <a:t>(x)/length(x))</a:t>
            </a:r>
          </a:p>
          <a:p>
            <a:r>
              <a:rPr lang="en-US" dirty="0"/>
              <a:t>+ }</a:t>
            </a:r>
          </a:p>
          <a:p>
            <a:endParaRPr lang="en-US" dirty="0"/>
          </a:p>
          <a:p>
            <a:r>
              <a:rPr lang="en-US" dirty="0"/>
              <a:t>&gt; se(1:4)</a:t>
            </a:r>
          </a:p>
          <a:p>
            <a:r>
              <a:rPr lang="en-US" dirty="0"/>
              <a:t>[1] 0.6454972</a:t>
            </a:r>
          </a:p>
          <a:p>
            <a:r>
              <a:rPr lang="en-US" dirty="0"/>
              <a:t>&gt; se("wrong type of argument")</a:t>
            </a:r>
          </a:p>
          <a:p>
            <a:r>
              <a:rPr lang="en-US" dirty="0"/>
              <a:t>Error in se("wrong type of argument") : need numeric data</a:t>
            </a:r>
          </a:p>
        </p:txBody>
      </p:sp>
    </p:spTree>
    <p:extLst>
      <p:ext uri="{BB962C8B-B14F-4D97-AF65-F5344CB8AC3E}">
        <p14:creationId xmlns:p14="http://schemas.microsoft.com/office/powerpoint/2010/main" val="191640040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CAD6C4-516C-7143-9495-E883984901D8}"/>
              </a:ext>
            </a:extLst>
          </p:cNvPr>
          <p:cNvSpPr txBox="1"/>
          <p:nvPr/>
        </p:nvSpPr>
        <p:spPr>
          <a:xfrm>
            <a:off x="111211" y="135929"/>
            <a:ext cx="86459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Writing your own functions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9979354-F08E-C841-914C-E51D46E196EF}"/>
              </a:ext>
            </a:extLst>
          </p:cNvPr>
          <p:cNvCxnSpPr>
            <a:cxnSpLocks/>
          </p:cNvCxnSpPr>
          <p:nvPr/>
        </p:nvCxnSpPr>
        <p:spPr>
          <a:xfrm>
            <a:off x="172993" y="753762"/>
            <a:ext cx="8798012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F725E4B1-D67A-BB4F-B612-3D4854FD62E1}"/>
              </a:ext>
            </a:extLst>
          </p:cNvPr>
          <p:cNvSpPr/>
          <p:nvPr/>
        </p:nvSpPr>
        <p:spPr>
          <a:xfrm>
            <a:off x="172993" y="1041809"/>
            <a:ext cx="8798012" cy="553597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8DAEE0-FE88-6748-8598-1A10F7CBA8C2}"/>
              </a:ext>
            </a:extLst>
          </p:cNvPr>
          <p:cNvSpPr txBox="1"/>
          <p:nvPr/>
        </p:nvSpPr>
        <p:spPr>
          <a:xfrm>
            <a:off x="172993" y="1132139"/>
            <a:ext cx="8836934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many cases arguments can be given commonly appropriate default values, in which case they may be omitted from the call when the defaults are appropriate. Improved version:</a:t>
            </a:r>
          </a:p>
          <a:p>
            <a:endParaRPr lang="en-US" dirty="0"/>
          </a:p>
          <a:p>
            <a:r>
              <a:rPr lang="en-US" dirty="0"/>
              <a:t>&gt; se &lt;- function(x, </a:t>
            </a:r>
            <a:r>
              <a:rPr lang="en-US" dirty="0" err="1"/>
              <a:t>na.rm</a:t>
            </a:r>
            <a:r>
              <a:rPr lang="en-US" dirty="0"/>
              <a:t>=FALSE)</a:t>
            </a:r>
          </a:p>
          <a:p>
            <a:r>
              <a:rPr lang="en-US" dirty="0"/>
              <a:t>+ {</a:t>
            </a:r>
          </a:p>
          <a:p>
            <a:r>
              <a:rPr lang="en-US" dirty="0"/>
              <a:t>+ if (</a:t>
            </a:r>
            <a:r>
              <a:rPr lang="en-US" dirty="0" err="1"/>
              <a:t>is.numeric</a:t>
            </a:r>
            <a:r>
              <a:rPr lang="en-US" dirty="0"/>
              <a:t>(x)!=TRUE)</a:t>
            </a:r>
          </a:p>
          <a:p>
            <a:r>
              <a:rPr lang="en-US" dirty="0"/>
              <a:t>+ {</a:t>
            </a:r>
          </a:p>
          <a:p>
            <a:r>
              <a:rPr lang="en-US" dirty="0"/>
              <a:t>+ stop("need numeric data")</a:t>
            </a:r>
          </a:p>
          <a:p>
            <a:r>
              <a:rPr lang="en-US" dirty="0"/>
              <a:t>+ }</a:t>
            </a:r>
          </a:p>
          <a:p>
            <a:r>
              <a:rPr lang="en-US" dirty="0"/>
              <a:t>+ if (</a:t>
            </a:r>
            <a:r>
              <a:rPr lang="en-US" dirty="0" err="1"/>
              <a:t>na.rm</a:t>
            </a:r>
            <a:r>
              <a:rPr lang="en-US" dirty="0"/>
              <a:t>==TRUE)</a:t>
            </a:r>
          </a:p>
          <a:p>
            <a:r>
              <a:rPr lang="en-US" dirty="0"/>
              <a:t>+ {</a:t>
            </a:r>
          </a:p>
          <a:p>
            <a:r>
              <a:rPr lang="en-US" dirty="0"/>
              <a:t>+ x&lt;-x[</a:t>
            </a:r>
            <a:r>
              <a:rPr lang="en-US" dirty="0" err="1"/>
              <a:t>is.na</a:t>
            </a:r>
            <a:r>
              <a:rPr lang="en-US" dirty="0"/>
              <a:t>(x)==FALSE]</a:t>
            </a:r>
          </a:p>
          <a:p>
            <a:r>
              <a:rPr lang="en-US" dirty="0"/>
              <a:t>+ }</a:t>
            </a:r>
          </a:p>
          <a:p>
            <a:r>
              <a:rPr lang="en-US" dirty="0"/>
              <a:t>+ y&lt;-</a:t>
            </a:r>
            <a:r>
              <a:rPr lang="en-US" dirty="0" err="1"/>
              <a:t>sqrt</a:t>
            </a:r>
            <a:r>
              <a:rPr lang="en-US" dirty="0"/>
              <a:t>(</a:t>
            </a:r>
            <a:r>
              <a:rPr lang="en-US" dirty="0" err="1"/>
              <a:t>var</a:t>
            </a:r>
            <a:r>
              <a:rPr lang="en-US" dirty="0"/>
              <a:t>(x)/length(x))</a:t>
            </a:r>
          </a:p>
          <a:p>
            <a:r>
              <a:rPr lang="en-US" dirty="0"/>
              <a:t>+ }</a:t>
            </a:r>
          </a:p>
          <a:p>
            <a:r>
              <a:rPr lang="en-US" dirty="0"/>
              <a:t>&gt; se(c(NA,1:4))</a:t>
            </a:r>
          </a:p>
          <a:p>
            <a:r>
              <a:rPr lang="en-US" dirty="0"/>
              <a:t>[1] NA</a:t>
            </a:r>
          </a:p>
          <a:p>
            <a:r>
              <a:rPr lang="en-US" dirty="0"/>
              <a:t>&gt; se(c(NA,1:4),</a:t>
            </a:r>
            <a:r>
              <a:rPr lang="en-US" dirty="0" err="1"/>
              <a:t>na.rm</a:t>
            </a:r>
            <a:r>
              <a:rPr lang="en-US" dirty="0"/>
              <a:t>=TRUE)</a:t>
            </a:r>
          </a:p>
          <a:p>
            <a:r>
              <a:rPr lang="en-US" dirty="0"/>
              <a:t>[1] 0.6454972</a:t>
            </a:r>
          </a:p>
        </p:txBody>
      </p:sp>
    </p:spTree>
    <p:extLst>
      <p:ext uri="{BB962C8B-B14F-4D97-AF65-F5344CB8AC3E}">
        <p14:creationId xmlns:p14="http://schemas.microsoft.com/office/powerpoint/2010/main" val="156425820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CAD6C4-516C-7143-9495-E883984901D8}"/>
              </a:ext>
            </a:extLst>
          </p:cNvPr>
          <p:cNvSpPr txBox="1"/>
          <p:nvPr/>
        </p:nvSpPr>
        <p:spPr>
          <a:xfrm>
            <a:off x="111211" y="135929"/>
            <a:ext cx="86459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Writing your own functions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9979354-F08E-C841-914C-E51D46E196EF}"/>
              </a:ext>
            </a:extLst>
          </p:cNvPr>
          <p:cNvCxnSpPr>
            <a:cxnSpLocks/>
          </p:cNvCxnSpPr>
          <p:nvPr/>
        </p:nvCxnSpPr>
        <p:spPr>
          <a:xfrm>
            <a:off x="172993" y="753762"/>
            <a:ext cx="8798012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F725E4B1-D67A-BB4F-B612-3D4854FD62E1}"/>
              </a:ext>
            </a:extLst>
          </p:cNvPr>
          <p:cNvSpPr/>
          <p:nvPr/>
        </p:nvSpPr>
        <p:spPr>
          <a:xfrm>
            <a:off x="172993" y="1041809"/>
            <a:ext cx="8798012" cy="51567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8DAEE0-FE88-6748-8598-1A10F7CBA8C2}"/>
              </a:ext>
            </a:extLst>
          </p:cNvPr>
          <p:cNvSpPr txBox="1"/>
          <p:nvPr/>
        </p:nvSpPr>
        <p:spPr>
          <a:xfrm>
            <a:off x="134072" y="971469"/>
            <a:ext cx="883693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arguments in the call se(c(NA,1:4),TRUE)  are assigned to the variables of se() in the order specified by the definition of se() .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Remembering this order of arguments is often inconvenient. The order of arguments does not matter if you reference by name, that is, if you specify arguments in the form 'name=object ‘.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Furthermore there may be both unnamed and named arguments.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612150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CAD6C4-516C-7143-9495-E883984901D8}"/>
              </a:ext>
            </a:extLst>
          </p:cNvPr>
          <p:cNvSpPr txBox="1"/>
          <p:nvPr/>
        </p:nvSpPr>
        <p:spPr>
          <a:xfrm>
            <a:off x="111211" y="135929"/>
            <a:ext cx="86459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Writing your own functions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9979354-F08E-C841-914C-E51D46E196EF}"/>
              </a:ext>
            </a:extLst>
          </p:cNvPr>
          <p:cNvCxnSpPr>
            <a:cxnSpLocks/>
          </p:cNvCxnSpPr>
          <p:nvPr/>
        </p:nvCxnSpPr>
        <p:spPr>
          <a:xfrm>
            <a:off x="172993" y="753762"/>
            <a:ext cx="8798012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F725E4B1-D67A-BB4F-B612-3D4854FD62E1}"/>
              </a:ext>
            </a:extLst>
          </p:cNvPr>
          <p:cNvSpPr/>
          <p:nvPr/>
        </p:nvSpPr>
        <p:spPr>
          <a:xfrm>
            <a:off x="172993" y="1041809"/>
            <a:ext cx="8798012" cy="51567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8DAEE0-FE88-6748-8598-1A10F7CBA8C2}"/>
              </a:ext>
            </a:extLst>
          </p:cNvPr>
          <p:cNvSpPr txBox="1"/>
          <p:nvPr/>
        </p:nvSpPr>
        <p:spPr>
          <a:xfrm>
            <a:off x="134072" y="971469"/>
            <a:ext cx="8836934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Another feature of R is the '. . . ' argument. Thereby one can pass on arguments from one</a:t>
            </a:r>
          </a:p>
          <a:p>
            <a:r>
              <a:rPr lang="en-US" dirty="0"/>
              <a:t>function to another function.</a:t>
            </a:r>
          </a:p>
          <a:p>
            <a:r>
              <a:rPr lang="en-US" dirty="0"/>
              <a:t>&gt; </a:t>
            </a:r>
            <a:r>
              <a:rPr lang="en-US" dirty="0" err="1"/>
              <a:t>se.sq</a:t>
            </a:r>
            <a:r>
              <a:rPr lang="en-US" dirty="0"/>
              <a:t> &lt;- function(x, ... )</a:t>
            </a:r>
          </a:p>
          <a:p>
            <a:r>
              <a:rPr lang="en-US" dirty="0"/>
              <a:t>+ {</a:t>
            </a:r>
          </a:p>
          <a:p>
            <a:r>
              <a:rPr lang="en-US" dirty="0"/>
              <a:t>+ y &lt;- se( x, ... )</a:t>
            </a:r>
          </a:p>
          <a:p>
            <a:r>
              <a:rPr lang="en-US" dirty="0"/>
              <a:t>+ return(y^2)</a:t>
            </a:r>
          </a:p>
          <a:p>
            <a:r>
              <a:rPr lang="en-US" dirty="0"/>
              <a:t>+ }</a:t>
            </a:r>
          </a:p>
          <a:p>
            <a:endParaRPr lang="en-US" dirty="0"/>
          </a:p>
          <a:p>
            <a:r>
              <a:rPr lang="en-US" dirty="0"/>
              <a:t>Whatever is assigned to the '...' argument is put into the argument list of se() .</a:t>
            </a:r>
          </a:p>
          <a:p>
            <a:r>
              <a:rPr lang="en-US" dirty="0"/>
              <a:t>&gt; </a:t>
            </a:r>
            <a:r>
              <a:rPr lang="en-US" dirty="0" err="1"/>
              <a:t>se.sq</a:t>
            </a:r>
            <a:r>
              <a:rPr lang="en-US" dirty="0"/>
              <a:t>(1:4)</a:t>
            </a:r>
          </a:p>
          <a:p>
            <a:r>
              <a:rPr lang="en-US" dirty="0"/>
              <a:t>[1] 0.4166667</a:t>
            </a:r>
          </a:p>
          <a:p>
            <a:endParaRPr lang="en-US" dirty="0"/>
          </a:p>
          <a:p>
            <a:r>
              <a:rPr lang="en-US" dirty="0"/>
              <a:t>&gt; </a:t>
            </a:r>
            <a:r>
              <a:rPr lang="en-US" dirty="0" err="1"/>
              <a:t>se.sq</a:t>
            </a:r>
            <a:r>
              <a:rPr lang="en-US" dirty="0"/>
              <a:t>(c(NA,1:4))</a:t>
            </a:r>
          </a:p>
          <a:p>
            <a:r>
              <a:rPr lang="en-US" dirty="0"/>
              <a:t>[1] NA</a:t>
            </a:r>
          </a:p>
          <a:p>
            <a:endParaRPr lang="en-US" dirty="0"/>
          </a:p>
          <a:p>
            <a:r>
              <a:rPr lang="en-US" dirty="0"/>
              <a:t>&gt; </a:t>
            </a:r>
            <a:r>
              <a:rPr lang="en-US" dirty="0" err="1"/>
              <a:t>se.sq</a:t>
            </a:r>
            <a:r>
              <a:rPr lang="en-US" dirty="0"/>
              <a:t>(c(NA,1:4),</a:t>
            </a:r>
            <a:r>
              <a:rPr lang="en-US" dirty="0" err="1"/>
              <a:t>na.rm</a:t>
            </a:r>
            <a:r>
              <a:rPr lang="en-US" dirty="0"/>
              <a:t>=TRUE)</a:t>
            </a:r>
          </a:p>
          <a:p>
            <a:r>
              <a:rPr lang="en-US" dirty="0"/>
              <a:t>[1] 0.4166667</a:t>
            </a:r>
          </a:p>
        </p:txBody>
      </p:sp>
    </p:spTree>
    <p:extLst>
      <p:ext uri="{BB962C8B-B14F-4D97-AF65-F5344CB8AC3E}">
        <p14:creationId xmlns:p14="http://schemas.microsoft.com/office/powerpoint/2010/main" val="192358254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CAD6C4-516C-7143-9495-E883984901D8}"/>
              </a:ext>
            </a:extLst>
          </p:cNvPr>
          <p:cNvSpPr txBox="1"/>
          <p:nvPr/>
        </p:nvSpPr>
        <p:spPr>
          <a:xfrm>
            <a:off x="111211" y="135929"/>
            <a:ext cx="86459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Writing your own functions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9979354-F08E-C841-914C-E51D46E196EF}"/>
              </a:ext>
            </a:extLst>
          </p:cNvPr>
          <p:cNvCxnSpPr>
            <a:cxnSpLocks/>
          </p:cNvCxnSpPr>
          <p:nvPr/>
        </p:nvCxnSpPr>
        <p:spPr>
          <a:xfrm>
            <a:off x="172993" y="753762"/>
            <a:ext cx="8798012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F725E4B1-D67A-BB4F-B612-3D4854FD62E1}"/>
              </a:ext>
            </a:extLst>
          </p:cNvPr>
          <p:cNvSpPr/>
          <p:nvPr/>
        </p:nvSpPr>
        <p:spPr>
          <a:xfrm>
            <a:off x="172993" y="848376"/>
            <a:ext cx="8798012" cy="58768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8DAEE0-FE88-6748-8598-1A10F7CBA8C2}"/>
              </a:ext>
            </a:extLst>
          </p:cNvPr>
          <p:cNvSpPr txBox="1"/>
          <p:nvPr/>
        </p:nvSpPr>
        <p:spPr>
          <a:xfrm>
            <a:off x="172993" y="848376"/>
            <a:ext cx="8836934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you want to return several values, then return them as vector or as list. </a:t>
            </a:r>
          </a:p>
          <a:p>
            <a:endParaRPr lang="en-US" dirty="0"/>
          </a:p>
          <a:p>
            <a:r>
              <a:rPr lang="en-US" dirty="0"/>
              <a:t>Here is an example which returns the </a:t>
            </a:r>
            <a:r>
              <a:rPr lang="en-US" dirty="0" err="1"/>
              <a:t>condence</a:t>
            </a:r>
            <a:r>
              <a:rPr lang="en-US" dirty="0"/>
              <a:t> interval of the mean of a sample based on the normal approximation.</a:t>
            </a:r>
          </a:p>
          <a:p>
            <a:endParaRPr lang="en-US" dirty="0"/>
          </a:p>
          <a:p>
            <a:r>
              <a:rPr lang="en-US" dirty="0"/>
              <a:t>&gt; </a:t>
            </a:r>
            <a:r>
              <a:rPr lang="en-US" dirty="0" err="1"/>
              <a:t>ci.norm</a:t>
            </a:r>
            <a:r>
              <a:rPr lang="en-US" dirty="0"/>
              <a:t> &lt;- function(x, </a:t>
            </a:r>
            <a:r>
              <a:rPr lang="en-US" dirty="0" err="1"/>
              <a:t>conf</a:t>
            </a:r>
            <a:r>
              <a:rPr lang="en-US" dirty="0"/>
              <a:t>=0.95)</a:t>
            </a:r>
          </a:p>
          <a:p>
            <a:r>
              <a:rPr lang="mr-IN" dirty="0"/>
              <a:t>+ {</a:t>
            </a:r>
          </a:p>
          <a:p>
            <a:r>
              <a:rPr lang="mr-IN" dirty="0"/>
              <a:t>+ </a:t>
            </a:r>
            <a:r>
              <a:rPr lang="mr-IN" dirty="0" err="1"/>
              <a:t>q</a:t>
            </a:r>
            <a:r>
              <a:rPr lang="mr-IN" dirty="0"/>
              <a:t> &lt;- </a:t>
            </a:r>
            <a:r>
              <a:rPr lang="mr-IN" dirty="0" err="1"/>
              <a:t>qnorm</a:t>
            </a:r>
            <a:r>
              <a:rPr lang="mr-IN" dirty="0"/>
              <a:t>(1-(1-conf)/2)</a:t>
            </a:r>
          </a:p>
          <a:p>
            <a:r>
              <a:rPr lang="mr-IN" dirty="0"/>
              <a:t>+ </a:t>
            </a:r>
            <a:r>
              <a:rPr lang="mr-IN" dirty="0" err="1"/>
              <a:t>return</a:t>
            </a:r>
            <a:r>
              <a:rPr lang="mr-IN" dirty="0"/>
              <a:t>( </a:t>
            </a:r>
            <a:r>
              <a:rPr lang="mr-IN" dirty="0" err="1"/>
              <a:t>list</a:t>
            </a:r>
            <a:r>
              <a:rPr lang="mr-IN" dirty="0"/>
              <a:t>(</a:t>
            </a:r>
            <a:r>
              <a:rPr lang="mr-IN" dirty="0" err="1"/>
              <a:t>lower</a:t>
            </a:r>
            <a:r>
              <a:rPr lang="mr-IN" dirty="0"/>
              <a:t>=</a:t>
            </a:r>
            <a:r>
              <a:rPr lang="mr-IN" dirty="0" err="1"/>
              <a:t>mean</a:t>
            </a:r>
            <a:r>
              <a:rPr lang="mr-IN" dirty="0"/>
              <a:t>(</a:t>
            </a:r>
            <a:r>
              <a:rPr lang="mr-IN" dirty="0" err="1"/>
              <a:t>x</a:t>
            </a:r>
            <a:r>
              <a:rPr lang="mr-IN" dirty="0"/>
              <a:t>)-</a:t>
            </a:r>
            <a:r>
              <a:rPr lang="mr-IN" dirty="0" err="1"/>
              <a:t>q</a:t>
            </a:r>
            <a:r>
              <a:rPr lang="mr-IN" dirty="0"/>
              <a:t>*</a:t>
            </a:r>
            <a:r>
              <a:rPr lang="mr-IN" dirty="0" err="1"/>
              <a:t>se</a:t>
            </a:r>
            <a:r>
              <a:rPr lang="mr-IN" dirty="0"/>
              <a:t>(</a:t>
            </a:r>
            <a:r>
              <a:rPr lang="mr-IN" dirty="0" err="1"/>
              <a:t>x</a:t>
            </a:r>
            <a:r>
              <a:rPr lang="mr-IN" dirty="0"/>
              <a:t>),</a:t>
            </a:r>
            <a:r>
              <a:rPr lang="mr-IN" dirty="0" err="1"/>
              <a:t>upper</a:t>
            </a:r>
            <a:r>
              <a:rPr lang="mr-IN" dirty="0"/>
              <a:t>=</a:t>
            </a:r>
            <a:r>
              <a:rPr lang="mr-IN" dirty="0" err="1"/>
              <a:t>mean</a:t>
            </a:r>
            <a:r>
              <a:rPr lang="mr-IN" dirty="0"/>
              <a:t>(</a:t>
            </a:r>
            <a:r>
              <a:rPr lang="mr-IN" dirty="0" err="1"/>
              <a:t>x</a:t>
            </a:r>
            <a:r>
              <a:rPr lang="mr-IN" dirty="0"/>
              <a:t>)+</a:t>
            </a:r>
            <a:r>
              <a:rPr lang="mr-IN" dirty="0" err="1"/>
              <a:t>q</a:t>
            </a:r>
            <a:r>
              <a:rPr lang="mr-IN" dirty="0"/>
              <a:t>*</a:t>
            </a:r>
            <a:r>
              <a:rPr lang="mr-IN" dirty="0" err="1"/>
              <a:t>se</a:t>
            </a:r>
            <a:r>
              <a:rPr lang="mr-IN" dirty="0"/>
              <a:t>(</a:t>
            </a:r>
            <a:r>
              <a:rPr lang="mr-IN" dirty="0" err="1"/>
              <a:t>x</a:t>
            </a:r>
            <a:r>
              <a:rPr lang="mr-IN" dirty="0"/>
              <a:t>)) )</a:t>
            </a:r>
          </a:p>
          <a:p>
            <a:r>
              <a:rPr lang="mr-IN" dirty="0"/>
              <a:t>+ }</a:t>
            </a:r>
          </a:p>
          <a:p>
            <a:r>
              <a:rPr lang="mr-IN" dirty="0"/>
              <a:t>&gt; </a:t>
            </a:r>
            <a:r>
              <a:rPr lang="mr-IN" dirty="0" err="1"/>
              <a:t>ci.norm</a:t>
            </a:r>
            <a:r>
              <a:rPr lang="mr-IN" dirty="0"/>
              <a:t>(</a:t>
            </a:r>
            <a:r>
              <a:rPr lang="mr-IN" dirty="0" err="1"/>
              <a:t>rnorm</a:t>
            </a:r>
            <a:r>
              <a:rPr lang="mr-IN" dirty="0"/>
              <a:t>(100))</a:t>
            </a:r>
          </a:p>
          <a:p>
            <a:r>
              <a:rPr lang="en-GB" dirty="0"/>
              <a:t>$</a:t>
            </a:r>
            <a:r>
              <a:rPr lang="mr-IN" dirty="0" err="1"/>
              <a:t>lower</a:t>
            </a:r>
            <a:endParaRPr lang="mr-IN" dirty="0"/>
          </a:p>
          <a:p>
            <a:r>
              <a:rPr lang="en-GB" dirty="0"/>
              <a:t>[1]</a:t>
            </a:r>
            <a:r>
              <a:rPr lang="mr-IN" dirty="0"/>
              <a:t> </a:t>
            </a:r>
            <a:r>
              <a:rPr lang="en-GB" dirty="0"/>
              <a:t>-0.149955</a:t>
            </a:r>
            <a:endParaRPr lang="mr-IN" dirty="0"/>
          </a:p>
          <a:p>
            <a:r>
              <a:rPr lang="en-GB" dirty="0"/>
              <a:t>$</a:t>
            </a:r>
            <a:r>
              <a:rPr lang="mr-IN" dirty="0" err="1"/>
              <a:t>upper</a:t>
            </a:r>
            <a:endParaRPr lang="mr-IN" dirty="0"/>
          </a:p>
          <a:p>
            <a:r>
              <a:rPr lang="en-GB" dirty="0"/>
              <a:t>[1] 0.2754680</a:t>
            </a:r>
            <a:endParaRPr lang="mr-IN" dirty="0"/>
          </a:p>
          <a:p>
            <a:endParaRPr lang="en-GB" dirty="0"/>
          </a:p>
          <a:p>
            <a:r>
              <a:rPr lang="mr-IN" dirty="0"/>
              <a:t>&gt; </a:t>
            </a:r>
            <a:r>
              <a:rPr lang="mr-IN" dirty="0" err="1"/>
              <a:t>ci.norm</a:t>
            </a:r>
            <a:r>
              <a:rPr lang="mr-IN" dirty="0"/>
              <a:t>(</a:t>
            </a:r>
            <a:r>
              <a:rPr lang="mr-IN" dirty="0" err="1"/>
              <a:t>rnorm</a:t>
            </a:r>
            <a:r>
              <a:rPr lang="mr-IN" dirty="0"/>
              <a:t>(100),</a:t>
            </a:r>
            <a:r>
              <a:rPr lang="mr-IN" dirty="0" err="1"/>
              <a:t>conf</a:t>
            </a:r>
            <a:r>
              <a:rPr lang="mr-IN" dirty="0"/>
              <a:t>=0.99)</a:t>
            </a:r>
          </a:p>
          <a:p>
            <a:r>
              <a:rPr lang="en-GB" dirty="0"/>
              <a:t>$</a:t>
            </a:r>
            <a:r>
              <a:rPr lang="mr-IN" dirty="0" err="1"/>
              <a:t>lower</a:t>
            </a:r>
            <a:endParaRPr lang="mr-IN" dirty="0"/>
          </a:p>
          <a:p>
            <a:r>
              <a:rPr lang="en-GB" dirty="0"/>
              <a:t>[1]</a:t>
            </a:r>
            <a:r>
              <a:rPr lang="mr-IN" dirty="0"/>
              <a:t> </a:t>
            </a:r>
            <a:r>
              <a:rPr lang="en-GB" dirty="0"/>
              <a:t>-0.1673693</a:t>
            </a:r>
            <a:endParaRPr lang="mr-IN" dirty="0"/>
          </a:p>
          <a:p>
            <a:r>
              <a:rPr lang="en-GB" dirty="0"/>
              <a:t>$</a:t>
            </a:r>
            <a:r>
              <a:rPr lang="mr-IN" dirty="0" err="1"/>
              <a:t>upper</a:t>
            </a:r>
            <a:endParaRPr lang="mr-IN" dirty="0"/>
          </a:p>
          <a:p>
            <a:r>
              <a:rPr lang="en-GB" dirty="0"/>
              <a:t>[1]</a:t>
            </a:r>
            <a:r>
              <a:rPr lang="mr-IN" dirty="0"/>
              <a:t> </a:t>
            </a:r>
            <a:r>
              <a:rPr lang="en-GB" dirty="0"/>
              <a:t>0.2443276</a:t>
            </a:r>
            <a:endParaRPr lang="mr-IN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404711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CAD6C4-516C-7143-9495-E883984901D8}"/>
              </a:ext>
            </a:extLst>
          </p:cNvPr>
          <p:cNvSpPr txBox="1"/>
          <p:nvPr/>
        </p:nvSpPr>
        <p:spPr>
          <a:xfrm>
            <a:off x="111211" y="135929"/>
            <a:ext cx="86459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The commands </a:t>
            </a:r>
            <a:r>
              <a:rPr lang="en-US" sz="2800" dirty="0" err="1"/>
              <a:t>lapply</a:t>
            </a:r>
            <a:r>
              <a:rPr lang="en-US" sz="2800" dirty="0"/>
              <a:t>() and </a:t>
            </a:r>
            <a:r>
              <a:rPr lang="en-US" sz="2800" dirty="0" err="1"/>
              <a:t>tapply</a:t>
            </a:r>
            <a:r>
              <a:rPr lang="en-US" sz="2800" dirty="0"/>
              <a:t>()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9979354-F08E-C841-914C-E51D46E196EF}"/>
              </a:ext>
            </a:extLst>
          </p:cNvPr>
          <p:cNvCxnSpPr>
            <a:cxnSpLocks/>
          </p:cNvCxnSpPr>
          <p:nvPr/>
        </p:nvCxnSpPr>
        <p:spPr>
          <a:xfrm>
            <a:off x="172993" y="753762"/>
            <a:ext cx="8798012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7">
            <a:extLst>
              <a:ext uri="{FF2B5EF4-FFF2-40B4-BE49-F238E27FC236}">
                <a16:creationId xmlns:a16="http://schemas.microsoft.com/office/drawing/2014/main" id="{31E04712-F639-F248-BF6C-47A8190478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359" y="1166984"/>
            <a:ext cx="8798012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The command apply() and its relatives apply a function to each element of the specified object. Here are the relatives of apply().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 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EFE6895-FE68-0349-83C2-C2C87161495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21" b="1"/>
          <a:stretch/>
        </p:blipFill>
        <p:spPr>
          <a:xfrm>
            <a:off x="297359" y="2360556"/>
            <a:ext cx="8549279" cy="1686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1445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BCDEDB2-45D5-C046-AEC7-27A8E1A58948}"/>
              </a:ext>
            </a:extLst>
          </p:cNvPr>
          <p:cNvSpPr txBox="1"/>
          <p:nvPr/>
        </p:nvSpPr>
        <p:spPr>
          <a:xfrm>
            <a:off x="111211" y="135929"/>
            <a:ext cx="86459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The commands </a:t>
            </a:r>
            <a:r>
              <a:rPr lang="en-US" sz="2800" dirty="0" err="1"/>
              <a:t>lapply</a:t>
            </a:r>
            <a:r>
              <a:rPr lang="en-US" sz="2800" dirty="0"/>
              <a:t>() and </a:t>
            </a:r>
            <a:r>
              <a:rPr lang="en-US" sz="2800" dirty="0" err="1"/>
              <a:t>tapply</a:t>
            </a:r>
            <a:r>
              <a:rPr lang="en-US" sz="2800" dirty="0"/>
              <a:t>() - Examples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C713499-9039-AB4B-B563-F92CA2018ED9}"/>
              </a:ext>
            </a:extLst>
          </p:cNvPr>
          <p:cNvCxnSpPr>
            <a:cxnSpLocks/>
          </p:cNvCxnSpPr>
          <p:nvPr/>
        </p:nvCxnSpPr>
        <p:spPr>
          <a:xfrm>
            <a:off x="172993" y="753762"/>
            <a:ext cx="8798012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A4B71763-99B9-4F4A-AE19-64716F2A6304}"/>
              </a:ext>
            </a:extLst>
          </p:cNvPr>
          <p:cNvSpPr/>
          <p:nvPr/>
        </p:nvSpPr>
        <p:spPr>
          <a:xfrm>
            <a:off x="172993" y="1013266"/>
            <a:ext cx="8798012" cy="51326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39412B-D948-FA41-9811-1A97B38201D9}"/>
              </a:ext>
            </a:extLst>
          </p:cNvPr>
          <p:cNvSpPr txBox="1"/>
          <p:nvPr/>
        </p:nvSpPr>
        <p:spPr>
          <a:xfrm>
            <a:off x="172994" y="1013266"/>
            <a:ext cx="879801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dirty="0"/>
          </a:p>
          <a:p>
            <a:r>
              <a:rPr lang="en-GB" dirty="0"/>
              <a:t>&gt; v &lt;- 1:4 </a:t>
            </a:r>
          </a:p>
          <a:p>
            <a:r>
              <a:rPr lang="en-GB" dirty="0"/>
              <a:t>&gt; </a:t>
            </a:r>
            <a:r>
              <a:rPr lang="en-GB" dirty="0" err="1"/>
              <a:t>lapply</a:t>
            </a:r>
            <a:r>
              <a:rPr lang="en-GB" dirty="0"/>
              <a:t>(</a:t>
            </a:r>
            <a:r>
              <a:rPr lang="en-GB" dirty="0" err="1"/>
              <a:t>v,factorial</a:t>
            </a:r>
            <a:r>
              <a:rPr lang="en-GB" dirty="0"/>
              <a:t>) 				 # returns list </a:t>
            </a:r>
          </a:p>
          <a:p>
            <a:r>
              <a:rPr lang="en-GB" dirty="0"/>
              <a:t>[[1]] </a:t>
            </a:r>
          </a:p>
          <a:p>
            <a:r>
              <a:rPr lang="en-GB" dirty="0"/>
              <a:t>[1] 1 </a:t>
            </a:r>
          </a:p>
          <a:p>
            <a:r>
              <a:rPr lang="en-GB" dirty="0"/>
              <a:t>[[2]] </a:t>
            </a:r>
          </a:p>
          <a:p>
            <a:r>
              <a:rPr lang="en-GB" dirty="0"/>
              <a:t>[1] 2 </a:t>
            </a:r>
          </a:p>
          <a:p>
            <a:r>
              <a:rPr lang="en-GB" dirty="0"/>
              <a:t>[[3]] </a:t>
            </a:r>
          </a:p>
          <a:p>
            <a:r>
              <a:rPr lang="en-GB" dirty="0"/>
              <a:t>[1] 6 </a:t>
            </a:r>
          </a:p>
          <a:p>
            <a:r>
              <a:rPr lang="en-GB" dirty="0"/>
              <a:t>[[4]] </a:t>
            </a:r>
          </a:p>
          <a:p>
            <a:r>
              <a:rPr lang="en-GB" dirty="0"/>
              <a:t>[1] 24 			</a:t>
            </a:r>
          </a:p>
          <a:p>
            <a:endParaRPr lang="en-GB" dirty="0"/>
          </a:p>
          <a:p>
            <a:r>
              <a:rPr lang="en-GB" dirty="0"/>
              <a:t>&gt; </a:t>
            </a:r>
            <a:r>
              <a:rPr lang="en-GB" dirty="0" err="1"/>
              <a:t>sapply</a:t>
            </a:r>
            <a:r>
              <a:rPr lang="en-GB" dirty="0"/>
              <a:t>(</a:t>
            </a:r>
            <a:r>
              <a:rPr lang="en-GB" dirty="0" err="1"/>
              <a:t>v,factorial</a:t>
            </a:r>
            <a:r>
              <a:rPr lang="en-GB" dirty="0"/>
              <a:t>) 			# returns a vector</a:t>
            </a:r>
          </a:p>
          <a:p>
            <a:r>
              <a:rPr lang="en-GB" dirty="0"/>
              <a:t>[1] 1 2 6 24 </a:t>
            </a:r>
          </a:p>
        </p:txBody>
      </p:sp>
    </p:spTree>
    <p:extLst>
      <p:ext uri="{BB962C8B-B14F-4D97-AF65-F5344CB8AC3E}">
        <p14:creationId xmlns:p14="http://schemas.microsoft.com/office/powerpoint/2010/main" val="148994779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BCDEDB2-45D5-C046-AEC7-27A8E1A58948}"/>
              </a:ext>
            </a:extLst>
          </p:cNvPr>
          <p:cNvSpPr txBox="1"/>
          <p:nvPr/>
        </p:nvSpPr>
        <p:spPr>
          <a:xfrm>
            <a:off x="111211" y="135929"/>
            <a:ext cx="86459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The commands </a:t>
            </a:r>
            <a:r>
              <a:rPr lang="en-US" sz="2800" dirty="0" err="1"/>
              <a:t>lapply</a:t>
            </a:r>
            <a:r>
              <a:rPr lang="en-US" sz="2800" dirty="0"/>
              <a:t>() and </a:t>
            </a:r>
            <a:r>
              <a:rPr lang="en-US" sz="2800" dirty="0" err="1"/>
              <a:t>tapply</a:t>
            </a:r>
            <a:r>
              <a:rPr lang="en-US" sz="2800" dirty="0"/>
              <a:t>()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C713499-9039-AB4B-B563-F92CA2018ED9}"/>
              </a:ext>
            </a:extLst>
          </p:cNvPr>
          <p:cNvCxnSpPr>
            <a:cxnSpLocks/>
          </p:cNvCxnSpPr>
          <p:nvPr/>
        </p:nvCxnSpPr>
        <p:spPr>
          <a:xfrm>
            <a:off x="172993" y="753762"/>
            <a:ext cx="8798012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A4B71763-99B9-4F4A-AE19-64716F2A6304}"/>
              </a:ext>
            </a:extLst>
          </p:cNvPr>
          <p:cNvSpPr/>
          <p:nvPr/>
        </p:nvSpPr>
        <p:spPr>
          <a:xfrm>
            <a:off x="172993" y="1013268"/>
            <a:ext cx="8798012" cy="505774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39412B-D948-FA41-9811-1A97B38201D9}"/>
              </a:ext>
            </a:extLst>
          </p:cNvPr>
          <p:cNvSpPr txBox="1"/>
          <p:nvPr/>
        </p:nvSpPr>
        <p:spPr>
          <a:xfrm>
            <a:off x="172993" y="1013268"/>
            <a:ext cx="1915722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&gt; L &lt;- list(0:3, 5:8, -1:2) </a:t>
            </a:r>
          </a:p>
          <a:p>
            <a:endParaRPr lang="en-GB" dirty="0"/>
          </a:p>
          <a:p>
            <a:r>
              <a:rPr lang="en-GB" dirty="0"/>
              <a:t>&gt; </a:t>
            </a:r>
            <a:r>
              <a:rPr lang="en-GB" dirty="0" err="1"/>
              <a:t>lapply</a:t>
            </a:r>
            <a:r>
              <a:rPr lang="en-GB" dirty="0"/>
              <a:t>(</a:t>
            </a:r>
            <a:r>
              <a:rPr lang="en-GB" dirty="0" err="1"/>
              <a:t>L,mean</a:t>
            </a:r>
            <a:r>
              <a:rPr lang="en-GB" dirty="0"/>
              <a:t>) 				# mean of each vector in the list</a:t>
            </a:r>
          </a:p>
          <a:p>
            <a:r>
              <a:rPr lang="en-GB" dirty="0"/>
              <a:t>[[1]] </a:t>
            </a:r>
          </a:p>
          <a:p>
            <a:r>
              <a:rPr lang="en-GB" dirty="0"/>
              <a:t>[1] 1.5 </a:t>
            </a:r>
          </a:p>
          <a:p>
            <a:r>
              <a:rPr lang="en-GB" dirty="0"/>
              <a:t>[[2]] </a:t>
            </a:r>
          </a:p>
          <a:p>
            <a:r>
              <a:rPr lang="en-GB" dirty="0"/>
              <a:t>[1] 6.5 </a:t>
            </a:r>
          </a:p>
          <a:p>
            <a:r>
              <a:rPr lang="en-GB" dirty="0"/>
              <a:t>[[3]] </a:t>
            </a:r>
          </a:p>
          <a:p>
            <a:r>
              <a:rPr lang="en-GB" dirty="0"/>
              <a:t>[1] 0.5</a:t>
            </a:r>
          </a:p>
          <a:p>
            <a:endParaRPr lang="en-GB" dirty="0"/>
          </a:p>
          <a:p>
            <a:r>
              <a:rPr lang="en-GB" dirty="0"/>
              <a:t>&gt; </a:t>
            </a:r>
            <a:r>
              <a:rPr lang="en-GB" dirty="0" err="1"/>
              <a:t>sapply</a:t>
            </a:r>
            <a:r>
              <a:rPr lang="en-GB" dirty="0"/>
              <a:t>(</a:t>
            </a:r>
            <a:r>
              <a:rPr lang="en-GB" dirty="0" err="1"/>
              <a:t>L,mean</a:t>
            </a:r>
            <a:r>
              <a:rPr lang="en-GB" dirty="0"/>
              <a:t>) </a:t>
            </a:r>
          </a:p>
          <a:p>
            <a:r>
              <a:rPr lang="en-GB" dirty="0"/>
              <a:t>[1] 1.5 6.5 0.5 </a:t>
            </a:r>
          </a:p>
        </p:txBody>
      </p:sp>
    </p:spTree>
    <p:extLst>
      <p:ext uri="{BB962C8B-B14F-4D97-AF65-F5344CB8AC3E}">
        <p14:creationId xmlns:p14="http://schemas.microsoft.com/office/powerpoint/2010/main" val="822717413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BCDEDB2-45D5-C046-AEC7-27A8E1A58948}"/>
              </a:ext>
            </a:extLst>
          </p:cNvPr>
          <p:cNvSpPr txBox="1"/>
          <p:nvPr/>
        </p:nvSpPr>
        <p:spPr>
          <a:xfrm>
            <a:off x="111211" y="135929"/>
            <a:ext cx="86459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The commands </a:t>
            </a:r>
            <a:r>
              <a:rPr lang="en-US" sz="2800" dirty="0" err="1"/>
              <a:t>lapply</a:t>
            </a:r>
            <a:r>
              <a:rPr lang="en-US" sz="2800" dirty="0"/>
              <a:t>() and </a:t>
            </a:r>
            <a:r>
              <a:rPr lang="en-US" sz="2800" dirty="0" err="1"/>
              <a:t>tapply</a:t>
            </a:r>
            <a:r>
              <a:rPr lang="en-US" sz="2800" dirty="0"/>
              <a:t>()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C713499-9039-AB4B-B563-F92CA2018ED9}"/>
              </a:ext>
            </a:extLst>
          </p:cNvPr>
          <p:cNvCxnSpPr>
            <a:cxnSpLocks/>
          </p:cNvCxnSpPr>
          <p:nvPr/>
        </p:nvCxnSpPr>
        <p:spPr>
          <a:xfrm>
            <a:off x="172993" y="753762"/>
            <a:ext cx="8798012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A4B71763-99B9-4F4A-AE19-64716F2A6304}"/>
              </a:ext>
            </a:extLst>
          </p:cNvPr>
          <p:cNvSpPr/>
          <p:nvPr/>
        </p:nvSpPr>
        <p:spPr>
          <a:xfrm>
            <a:off x="172993" y="968299"/>
            <a:ext cx="8798012" cy="532757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39412B-D948-FA41-9811-1A97B38201D9}"/>
              </a:ext>
            </a:extLst>
          </p:cNvPr>
          <p:cNvSpPr txBox="1"/>
          <p:nvPr/>
        </p:nvSpPr>
        <p:spPr>
          <a:xfrm>
            <a:off x="172993" y="968299"/>
            <a:ext cx="1915722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&gt; m &lt;- </a:t>
            </a:r>
            <a:r>
              <a:rPr lang="en-GB" dirty="0" err="1"/>
              <a:t>cbind</a:t>
            </a:r>
            <a:r>
              <a:rPr lang="en-GB" dirty="0"/>
              <a:t>(0:3, 5:8, -1:2) ; m </a:t>
            </a:r>
          </a:p>
          <a:p>
            <a:r>
              <a:rPr lang="en-GB" dirty="0"/>
              <a:t>[,1] [,2] [,3] </a:t>
            </a:r>
          </a:p>
          <a:p>
            <a:r>
              <a:rPr lang="en-GB" dirty="0"/>
              <a:t>[1,] 0 5 -1 </a:t>
            </a:r>
          </a:p>
          <a:p>
            <a:r>
              <a:rPr lang="en-GB" dirty="0"/>
              <a:t>[2,] 1 6 0 </a:t>
            </a:r>
          </a:p>
          <a:p>
            <a:r>
              <a:rPr lang="en-GB" dirty="0"/>
              <a:t>[3,] 2 7 1 </a:t>
            </a:r>
          </a:p>
          <a:p>
            <a:r>
              <a:rPr lang="en-GB" dirty="0"/>
              <a:t>[4,] 3 8 2 </a:t>
            </a:r>
          </a:p>
          <a:p>
            <a:endParaRPr lang="en-GB" dirty="0"/>
          </a:p>
          <a:p>
            <a:r>
              <a:rPr lang="en-GB" dirty="0"/>
              <a:t>&gt; apply(m,2,mean) 			# apply ’mean’ to each column ; 2 for second margin </a:t>
            </a:r>
          </a:p>
          <a:p>
            <a:r>
              <a:rPr lang="en-GB" dirty="0"/>
              <a:t>[1] 1.5 6.5 0.5 </a:t>
            </a:r>
          </a:p>
          <a:p>
            <a:endParaRPr lang="en-GB" dirty="0"/>
          </a:p>
          <a:p>
            <a:r>
              <a:rPr lang="en-GB" dirty="0"/>
              <a:t>&gt; apply(m,1,mean) 			# apply ’mean’ to each row; 1 for first margin </a:t>
            </a:r>
          </a:p>
          <a:p>
            <a:r>
              <a:rPr lang="en-GB" dirty="0"/>
              <a:t>[1] 1.333333 2.333333 3.333333 4.333333 </a:t>
            </a:r>
          </a:p>
          <a:p>
            <a:endParaRPr lang="en-GB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6145583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BCDEDB2-45D5-C046-AEC7-27A8E1A58948}"/>
              </a:ext>
            </a:extLst>
          </p:cNvPr>
          <p:cNvSpPr txBox="1"/>
          <p:nvPr/>
        </p:nvSpPr>
        <p:spPr>
          <a:xfrm>
            <a:off x="111211" y="135929"/>
            <a:ext cx="86459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The commands </a:t>
            </a:r>
            <a:r>
              <a:rPr lang="en-US" sz="2800" dirty="0" err="1"/>
              <a:t>lapply</a:t>
            </a:r>
            <a:r>
              <a:rPr lang="en-US" sz="2800" dirty="0"/>
              <a:t>() and </a:t>
            </a:r>
            <a:r>
              <a:rPr lang="en-US" sz="2800" dirty="0" err="1"/>
              <a:t>tapply</a:t>
            </a:r>
            <a:r>
              <a:rPr lang="en-US" sz="2800" dirty="0"/>
              <a:t>()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C713499-9039-AB4B-B563-F92CA2018ED9}"/>
              </a:ext>
            </a:extLst>
          </p:cNvPr>
          <p:cNvCxnSpPr>
            <a:cxnSpLocks/>
          </p:cNvCxnSpPr>
          <p:nvPr/>
        </p:nvCxnSpPr>
        <p:spPr>
          <a:xfrm>
            <a:off x="172993" y="753762"/>
            <a:ext cx="8798012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A4B71763-99B9-4F4A-AE19-64716F2A6304}"/>
              </a:ext>
            </a:extLst>
          </p:cNvPr>
          <p:cNvSpPr/>
          <p:nvPr/>
        </p:nvSpPr>
        <p:spPr>
          <a:xfrm>
            <a:off x="172993" y="848376"/>
            <a:ext cx="8798012" cy="58768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39412B-D948-FA41-9811-1A97B38201D9}"/>
              </a:ext>
            </a:extLst>
          </p:cNvPr>
          <p:cNvSpPr txBox="1"/>
          <p:nvPr/>
        </p:nvSpPr>
        <p:spPr>
          <a:xfrm>
            <a:off x="172993" y="848376"/>
            <a:ext cx="8584145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The command </a:t>
            </a:r>
            <a:r>
              <a:rPr lang="en-GB" dirty="0" err="1"/>
              <a:t>tapply</a:t>
            </a:r>
            <a:r>
              <a:rPr lang="en-GB" dirty="0"/>
              <a:t>() is typically applied to data frames </a:t>
            </a:r>
          </a:p>
          <a:p>
            <a:r>
              <a:rPr lang="en-GB" dirty="0"/>
              <a:t>Consider the following data frame. </a:t>
            </a:r>
          </a:p>
          <a:p>
            <a:r>
              <a:rPr lang="en-GB" dirty="0"/>
              <a:t>Each individual is either smoker or non-smoker and belongs to one the </a:t>
            </a:r>
          </a:p>
          <a:p>
            <a:r>
              <a:rPr lang="en-GB" dirty="0"/>
              <a:t>three weight classes 1, 2 or 3. </a:t>
            </a:r>
          </a:p>
          <a:p>
            <a:r>
              <a:rPr lang="en-GB" dirty="0"/>
              <a:t>&gt; </a:t>
            </a:r>
            <a:r>
              <a:rPr lang="en-GB" dirty="0" err="1"/>
              <a:t>riscfactors</a:t>
            </a:r>
            <a:r>
              <a:rPr lang="en-GB" dirty="0"/>
              <a:t> &lt;- </a:t>
            </a:r>
            <a:r>
              <a:rPr lang="en-GB" dirty="0" err="1"/>
              <a:t>data.frame</a:t>
            </a:r>
            <a:r>
              <a:rPr lang="en-GB" dirty="0"/>
              <a:t>( </a:t>
            </a:r>
            <a:r>
              <a:rPr lang="en-GB" dirty="0" err="1"/>
              <a:t>weightcls</a:t>
            </a:r>
            <a:r>
              <a:rPr lang="en-GB" dirty="0"/>
              <a:t>=rep( 3:1,c(4,4,4) ), </a:t>
            </a:r>
          </a:p>
          <a:p>
            <a:r>
              <a:rPr lang="en-GB" dirty="0"/>
              <a:t>+ smoker=rep(c(0,0,1),4), lifespan=</a:t>
            </a:r>
            <a:r>
              <a:rPr lang="en-GB" dirty="0" err="1"/>
              <a:t>seq</a:t>
            </a:r>
            <a:r>
              <a:rPr lang="en-GB" dirty="0"/>
              <a:t>(50,72,2) ) </a:t>
            </a:r>
          </a:p>
          <a:p>
            <a:endParaRPr lang="en-GB" dirty="0"/>
          </a:p>
          <a:p>
            <a:r>
              <a:rPr lang="en-GB" dirty="0" err="1"/>
              <a:t>weightcls</a:t>
            </a:r>
            <a:r>
              <a:rPr lang="en-GB" dirty="0"/>
              <a:t> smoker lifespan</a:t>
            </a:r>
          </a:p>
          <a:p>
            <a:pPr marL="342900" indent="-342900">
              <a:buAutoNum type="arabicPlain"/>
            </a:pPr>
            <a:r>
              <a:rPr lang="en-GB" dirty="0"/>
              <a:t>3   	 0       50</a:t>
            </a:r>
          </a:p>
          <a:p>
            <a:r>
              <a:rPr lang="en-GB" dirty="0"/>
              <a:t>2          3      0       52</a:t>
            </a:r>
          </a:p>
          <a:p>
            <a:r>
              <a:rPr lang="en-GB" dirty="0"/>
              <a:t>3          3      1       54</a:t>
            </a:r>
          </a:p>
          <a:p>
            <a:r>
              <a:rPr lang="en-GB" dirty="0"/>
              <a:t>4          3      0       56</a:t>
            </a:r>
          </a:p>
          <a:p>
            <a:r>
              <a:rPr lang="en-GB" dirty="0"/>
              <a:t>5          2      0       58</a:t>
            </a:r>
          </a:p>
          <a:p>
            <a:r>
              <a:rPr lang="en-GB" dirty="0"/>
              <a:t>6          2      1       60</a:t>
            </a:r>
          </a:p>
          <a:p>
            <a:r>
              <a:rPr lang="en-GB" dirty="0"/>
              <a:t>7          2      0       62</a:t>
            </a:r>
          </a:p>
          <a:p>
            <a:r>
              <a:rPr lang="en-GB" dirty="0"/>
              <a:t>8          2      0       64</a:t>
            </a:r>
          </a:p>
          <a:p>
            <a:r>
              <a:rPr lang="en-GB" dirty="0"/>
              <a:t>9          1      1       66</a:t>
            </a:r>
          </a:p>
          <a:p>
            <a:r>
              <a:rPr lang="en-GB" dirty="0"/>
              <a:t>10         1      0       68</a:t>
            </a:r>
          </a:p>
          <a:p>
            <a:r>
              <a:rPr lang="en-GB" dirty="0"/>
              <a:t>11         1      0       70</a:t>
            </a:r>
          </a:p>
          <a:p>
            <a:r>
              <a:rPr lang="en-GB" dirty="0"/>
              <a:t>12         1      1       72</a:t>
            </a:r>
          </a:p>
        </p:txBody>
      </p:sp>
    </p:spTree>
    <p:extLst>
      <p:ext uri="{BB962C8B-B14F-4D97-AF65-F5344CB8AC3E}">
        <p14:creationId xmlns:p14="http://schemas.microsoft.com/office/powerpoint/2010/main" val="29878802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CAD6C4-516C-7143-9495-E883984901D8}"/>
              </a:ext>
            </a:extLst>
          </p:cNvPr>
          <p:cNvSpPr txBox="1"/>
          <p:nvPr/>
        </p:nvSpPr>
        <p:spPr>
          <a:xfrm>
            <a:off x="111211" y="135929"/>
            <a:ext cx="22445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Helvetica" pitchFamily="2" charset="0"/>
              </a:rPr>
              <a:t>R installation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9979354-F08E-C841-914C-E51D46E196EF}"/>
              </a:ext>
            </a:extLst>
          </p:cNvPr>
          <p:cNvCxnSpPr>
            <a:cxnSpLocks/>
          </p:cNvCxnSpPr>
          <p:nvPr/>
        </p:nvCxnSpPr>
        <p:spPr>
          <a:xfrm>
            <a:off x="172993" y="753762"/>
            <a:ext cx="8798012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04DDAFAE-F41E-E545-8AFB-CF661C6286A1}"/>
              </a:ext>
            </a:extLst>
          </p:cNvPr>
          <p:cNvSpPr/>
          <p:nvPr/>
        </p:nvSpPr>
        <p:spPr>
          <a:xfrm>
            <a:off x="111211" y="1010254"/>
            <a:ext cx="39292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Helvetica" pitchFamily="2" charset="0"/>
              </a:rPr>
              <a:t>https://</a:t>
            </a:r>
            <a:r>
              <a:rPr lang="en-US" dirty="0" err="1">
                <a:latin typeface="Helvetica" pitchFamily="2" charset="0"/>
              </a:rPr>
              <a:t>cran.r-project.org</a:t>
            </a:r>
            <a:r>
              <a:rPr lang="en-US" dirty="0">
                <a:latin typeface="Helvetica" pitchFamily="2" charset="0"/>
              </a:rPr>
              <a:t>/bin/</a:t>
            </a:r>
            <a:r>
              <a:rPr lang="en-US" dirty="0" err="1">
                <a:latin typeface="Helvetica" pitchFamily="2" charset="0"/>
              </a:rPr>
              <a:t>macosx</a:t>
            </a:r>
            <a:r>
              <a:rPr lang="en-US" dirty="0">
                <a:latin typeface="Helvetica" pitchFamily="2" charset="0"/>
              </a:rPr>
              <a:t>/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792362C-509D-B84A-B525-20606E837E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66739"/>
            <a:ext cx="9144000" cy="3724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731146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BCDEDB2-45D5-C046-AEC7-27A8E1A58948}"/>
              </a:ext>
            </a:extLst>
          </p:cNvPr>
          <p:cNvSpPr txBox="1"/>
          <p:nvPr/>
        </p:nvSpPr>
        <p:spPr>
          <a:xfrm>
            <a:off x="111211" y="135929"/>
            <a:ext cx="86459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The commands </a:t>
            </a:r>
            <a:r>
              <a:rPr lang="en-US" sz="2800" dirty="0" err="1"/>
              <a:t>lapply</a:t>
            </a:r>
            <a:r>
              <a:rPr lang="en-US" sz="2800" dirty="0"/>
              <a:t>() and </a:t>
            </a:r>
            <a:r>
              <a:rPr lang="en-US" sz="2800" dirty="0" err="1"/>
              <a:t>tapply</a:t>
            </a:r>
            <a:r>
              <a:rPr lang="en-US" sz="2800" dirty="0"/>
              <a:t>()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C713499-9039-AB4B-B563-F92CA2018ED9}"/>
              </a:ext>
            </a:extLst>
          </p:cNvPr>
          <p:cNvCxnSpPr>
            <a:cxnSpLocks/>
          </p:cNvCxnSpPr>
          <p:nvPr/>
        </p:nvCxnSpPr>
        <p:spPr>
          <a:xfrm>
            <a:off x="172993" y="753762"/>
            <a:ext cx="8798012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A4B71763-99B9-4F4A-AE19-64716F2A6304}"/>
              </a:ext>
            </a:extLst>
          </p:cNvPr>
          <p:cNvSpPr/>
          <p:nvPr/>
        </p:nvSpPr>
        <p:spPr>
          <a:xfrm>
            <a:off x="172993" y="848376"/>
            <a:ext cx="8798012" cy="58768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39412B-D948-FA41-9811-1A97B38201D9}"/>
              </a:ext>
            </a:extLst>
          </p:cNvPr>
          <p:cNvSpPr txBox="1"/>
          <p:nvPr/>
        </p:nvSpPr>
        <p:spPr>
          <a:xfrm>
            <a:off x="172994" y="848376"/>
            <a:ext cx="8798012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en-GB" dirty="0"/>
              <a:t>What is the influence of the two risk factors ’weight’ and ’smoking’ on the average </a:t>
            </a:r>
          </a:p>
          <a:p>
            <a:pPr indent="279400"/>
            <a:r>
              <a:rPr lang="en-GB" dirty="0"/>
              <a:t>life span?</a:t>
            </a:r>
          </a:p>
          <a:p>
            <a:r>
              <a:rPr lang="en-GB" dirty="0"/>
              <a:t> </a:t>
            </a:r>
          </a:p>
          <a:p>
            <a:r>
              <a:rPr lang="en-GB" dirty="0"/>
              <a:t>For example we could calculate the average lifespan for smokers and non-smokers in our </a:t>
            </a:r>
          </a:p>
          <a:p>
            <a:r>
              <a:rPr lang="en-GB" dirty="0"/>
              <a:t>self-generated data. This could be done as follows. </a:t>
            </a:r>
          </a:p>
          <a:p>
            <a:endParaRPr lang="en-GB" dirty="0"/>
          </a:p>
          <a:p>
            <a:r>
              <a:rPr lang="en-GB" dirty="0"/>
              <a:t>&gt; mean( lifespan[ smoker==0 ] ) </a:t>
            </a:r>
          </a:p>
          <a:p>
            <a:r>
              <a:rPr lang="en-GB" dirty="0"/>
              <a:t>[1] 60 </a:t>
            </a:r>
          </a:p>
          <a:p>
            <a:endParaRPr lang="en-GB" dirty="0"/>
          </a:p>
          <a:p>
            <a:r>
              <a:rPr lang="en-GB" dirty="0"/>
              <a:t>&gt; mean( lifespan[ smoker==1 ] ) </a:t>
            </a:r>
          </a:p>
          <a:p>
            <a:r>
              <a:rPr lang="en-GB" dirty="0"/>
              <a:t>[1] 63 </a:t>
            </a:r>
          </a:p>
          <a:p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However this becomes inconvenient if the factor has many values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/>
              <a:t>tapply</a:t>
            </a:r>
            <a:r>
              <a:rPr lang="en-GB" dirty="0"/>
              <a:t>() applies the function ’mean’ to the two </a:t>
            </a:r>
            <a:r>
              <a:rPr lang="en-GB" dirty="0" err="1"/>
              <a:t>subvectors</a:t>
            </a:r>
            <a:r>
              <a:rPr lang="en-GB" dirty="0"/>
              <a:t> of lifespan which are determined by the vector ’smoker’ </a:t>
            </a:r>
          </a:p>
          <a:p>
            <a:endParaRPr lang="en-GB" dirty="0"/>
          </a:p>
          <a:p>
            <a:r>
              <a:rPr lang="en-GB" dirty="0"/>
              <a:t>&gt; </a:t>
            </a:r>
            <a:r>
              <a:rPr lang="en-GB" dirty="0" err="1"/>
              <a:t>tapply</a:t>
            </a:r>
            <a:r>
              <a:rPr lang="en-GB" dirty="0"/>
              <a:t>(</a:t>
            </a:r>
            <a:r>
              <a:rPr lang="en-GB" dirty="0" err="1"/>
              <a:t>lifespan,smoker,mean</a:t>
            </a:r>
            <a:r>
              <a:rPr lang="en-GB" dirty="0"/>
              <a:t>) </a:t>
            </a:r>
          </a:p>
          <a:p>
            <a:r>
              <a:rPr lang="en-GB" dirty="0"/>
              <a:t>0 1 </a:t>
            </a:r>
          </a:p>
          <a:p>
            <a:r>
              <a:rPr lang="en-GB" dirty="0"/>
              <a:t>60 63 </a:t>
            </a:r>
          </a:p>
        </p:txBody>
      </p:sp>
    </p:spTree>
    <p:extLst>
      <p:ext uri="{BB962C8B-B14F-4D97-AF65-F5344CB8AC3E}">
        <p14:creationId xmlns:p14="http://schemas.microsoft.com/office/powerpoint/2010/main" val="3887440003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8CE0D2F-F9E1-3A47-AC84-2A152D8E6135}"/>
              </a:ext>
            </a:extLst>
          </p:cNvPr>
          <p:cNvSpPr txBox="1"/>
          <p:nvPr/>
        </p:nvSpPr>
        <p:spPr>
          <a:xfrm>
            <a:off x="3454643" y="3075057"/>
            <a:ext cx="22347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Exercise 3</a:t>
            </a:r>
          </a:p>
        </p:txBody>
      </p:sp>
    </p:spTree>
    <p:extLst>
      <p:ext uri="{BB962C8B-B14F-4D97-AF65-F5344CB8AC3E}">
        <p14:creationId xmlns:p14="http://schemas.microsoft.com/office/powerpoint/2010/main" val="1547623553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CAD6C4-516C-7143-9495-E883984901D8}"/>
              </a:ext>
            </a:extLst>
          </p:cNvPr>
          <p:cNvSpPr txBox="1"/>
          <p:nvPr/>
        </p:nvSpPr>
        <p:spPr>
          <a:xfrm>
            <a:off x="111211" y="135929"/>
            <a:ext cx="86459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Generating and manipulating strings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9979354-F08E-C841-914C-E51D46E196EF}"/>
              </a:ext>
            </a:extLst>
          </p:cNvPr>
          <p:cNvCxnSpPr>
            <a:cxnSpLocks/>
          </p:cNvCxnSpPr>
          <p:nvPr/>
        </p:nvCxnSpPr>
        <p:spPr>
          <a:xfrm>
            <a:off x="172993" y="753762"/>
            <a:ext cx="8798012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F725E4B1-D67A-BB4F-B612-3D4854FD62E1}"/>
              </a:ext>
            </a:extLst>
          </p:cNvPr>
          <p:cNvSpPr/>
          <p:nvPr/>
        </p:nvSpPr>
        <p:spPr>
          <a:xfrm>
            <a:off x="172993" y="1041808"/>
            <a:ext cx="8798012" cy="55238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8DAEE0-FE88-6748-8598-1A10F7CBA8C2}"/>
              </a:ext>
            </a:extLst>
          </p:cNvPr>
          <p:cNvSpPr txBox="1"/>
          <p:nvPr/>
        </p:nvSpPr>
        <p:spPr>
          <a:xfrm>
            <a:off x="134072" y="971469"/>
            <a:ext cx="88369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Here is an overview of commands which generate or manipulate strings. For the syntax details, see the respective help pages. 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97425E8F-4F12-CF49-A2DC-CEA96A88F6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171437"/>
              </p:ext>
            </p:extLst>
          </p:nvPr>
        </p:nvGraphicFramePr>
        <p:xfrm>
          <a:off x="298992" y="1835506"/>
          <a:ext cx="8106110" cy="4079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296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764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format()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Format an R object for pretty printing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grep(), </a:t>
                      </a:r>
                      <a:r>
                        <a:rPr lang="en-US" dirty="0" err="1"/>
                        <a:t>grepl</a:t>
                      </a:r>
                      <a:r>
                        <a:rPr lang="en-US" dirty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Find a substring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charmatch</a:t>
                      </a:r>
                      <a:r>
                        <a:rPr lang="en-US" dirty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Returns positions of matches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nchar</a:t>
                      </a:r>
                      <a:r>
                        <a:rPr lang="en-US" dirty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Count the number of characters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68015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paste()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Concatenate strings after conversion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strsplit</a:t>
                      </a:r>
                      <a:r>
                        <a:rPr lang="en-US" dirty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Split string at given delimiter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75656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gsub</a:t>
                      </a:r>
                      <a:r>
                        <a:rPr lang="en-US" dirty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Substitute a substring by another string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31476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substring()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Return a substring between given positions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93237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toupper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Translate lower-case into upper-case characters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61161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tolower</a:t>
                      </a:r>
                      <a:r>
                        <a:rPr lang="en-US" dirty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Translate upper-case into lower-case characters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67448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915691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1772C9F-CD83-4A4F-AC12-6900E390EB97}"/>
              </a:ext>
            </a:extLst>
          </p:cNvPr>
          <p:cNvSpPr txBox="1"/>
          <p:nvPr/>
        </p:nvSpPr>
        <p:spPr>
          <a:xfrm>
            <a:off x="111211" y="135929"/>
            <a:ext cx="86459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Examples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952F99D-DF7B-6047-8792-75F755AD7EF5}"/>
              </a:ext>
            </a:extLst>
          </p:cNvPr>
          <p:cNvCxnSpPr>
            <a:cxnSpLocks/>
          </p:cNvCxnSpPr>
          <p:nvPr/>
        </p:nvCxnSpPr>
        <p:spPr>
          <a:xfrm>
            <a:off x="172993" y="753762"/>
            <a:ext cx="8798012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E3DBEB3F-3D95-E84C-95CC-3945479A2D5A}"/>
              </a:ext>
            </a:extLst>
          </p:cNvPr>
          <p:cNvSpPr/>
          <p:nvPr/>
        </p:nvSpPr>
        <p:spPr>
          <a:xfrm>
            <a:off x="172993" y="1041808"/>
            <a:ext cx="8798012" cy="558384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7705CF-14C0-2745-8BAB-03FA53AA86E4}"/>
              </a:ext>
            </a:extLst>
          </p:cNvPr>
          <p:cNvSpPr txBox="1"/>
          <p:nvPr/>
        </p:nvSpPr>
        <p:spPr>
          <a:xfrm>
            <a:off x="172993" y="1041808"/>
            <a:ext cx="7936686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&gt; s &lt;- paste("Diet",1:8); s # adds one space between the arguments by default </a:t>
            </a:r>
          </a:p>
          <a:p>
            <a:r>
              <a:rPr lang="en-GB" dirty="0"/>
              <a:t>[1] "Diet 1" "Diet 2" "Diet 3" "Diet 4" "Diet 5" "Diet 6" "Diet 7" "Diet 8" </a:t>
            </a:r>
          </a:p>
          <a:p>
            <a:endParaRPr lang="en-GB" dirty="0"/>
          </a:p>
          <a:p>
            <a:r>
              <a:rPr lang="en-GB" dirty="0"/>
              <a:t>&gt; s &lt;- paste("grey",2:10,"0",sep=""); s </a:t>
            </a:r>
          </a:p>
          <a:p>
            <a:r>
              <a:rPr lang="en-GB" dirty="0"/>
              <a:t>[1] "grey20" "grey30" "grey40" "grey50" "grey60" "grey70" "grey80" </a:t>
            </a:r>
          </a:p>
          <a:p>
            <a:r>
              <a:rPr lang="en-GB" dirty="0"/>
              <a:t>[8] "grey90" "grey100" </a:t>
            </a:r>
          </a:p>
          <a:p>
            <a:endParaRPr lang="en-GB" dirty="0"/>
          </a:p>
          <a:p>
            <a:r>
              <a:rPr lang="en-GB" dirty="0"/>
              <a:t>&gt; </a:t>
            </a:r>
            <a:r>
              <a:rPr lang="en-GB" dirty="0" err="1"/>
              <a:t>nchar</a:t>
            </a:r>
            <a:r>
              <a:rPr lang="en-GB" dirty="0"/>
              <a:t>("Number?") </a:t>
            </a:r>
          </a:p>
          <a:p>
            <a:r>
              <a:rPr lang="en-GB" dirty="0"/>
              <a:t>[1] 7 </a:t>
            </a:r>
          </a:p>
          <a:p>
            <a:endParaRPr lang="en-GB" dirty="0"/>
          </a:p>
          <a:p>
            <a:r>
              <a:rPr lang="en-GB" dirty="0"/>
              <a:t>&gt; </a:t>
            </a:r>
            <a:r>
              <a:rPr lang="en-GB" dirty="0" err="1"/>
              <a:t>nchar</a:t>
            </a:r>
            <a:r>
              <a:rPr lang="en-GB" dirty="0"/>
              <a:t>(s) </a:t>
            </a:r>
          </a:p>
          <a:p>
            <a:r>
              <a:rPr lang="en-GB" dirty="0"/>
              <a:t>[1] 6 6 6 6 6 6 6 6 7 </a:t>
            </a:r>
          </a:p>
          <a:p>
            <a:endParaRPr lang="en-GB" dirty="0"/>
          </a:p>
          <a:p>
            <a:r>
              <a:rPr lang="en-GB" dirty="0"/>
              <a:t>&gt; u &lt;- </a:t>
            </a:r>
            <a:r>
              <a:rPr lang="en-GB" dirty="0" err="1"/>
              <a:t>toupper</a:t>
            </a:r>
            <a:r>
              <a:rPr lang="en-GB" dirty="0"/>
              <a:t>(s) ; u </a:t>
            </a:r>
          </a:p>
          <a:p>
            <a:r>
              <a:rPr lang="en-GB" dirty="0"/>
              <a:t>[1] "GREY20" "GREY30" "GREY40" "GREY50" "GREY60" "GREY70" "GREY80" </a:t>
            </a:r>
          </a:p>
          <a:p>
            <a:r>
              <a:rPr lang="en-GB" dirty="0"/>
              <a:t>[8] "GREY90" "GREY100" </a:t>
            </a:r>
          </a:p>
          <a:p>
            <a:endParaRPr lang="en-GB" dirty="0"/>
          </a:p>
          <a:p>
            <a:r>
              <a:rPr lang="en-GB" dirty="0"/>
              <a:t>&gt; substring("</a:t>
            </a:r>
            <a:r>
              <a:rPr lang="en-GB" dirty="0" err="1"/>
              <a:t>abcdef</a:t>
            </a:r>
            <a:r>
              <a:rPr lang="en-GB" dirty="0"/>
              <a:t>",first=2,last=4) </a:t>
            </a:r>
          </a:p>
          <a:p>
            <a:r>
              <a:rPr lang="en-GB" dirty="0"/>
              <a:t>[1] "</a:t>
            </a:r>
            <a:r>
              <a:rPr lang="en-GB" dirty="0" err="1"/>
              <a:t>bcd</a:t>
            </a:r>
            <a:r>
              <a:rPr lang="en-GB" dirty="0"/>
              <a:t>" 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28495810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6A8F1CF-FB4A-984B-8AD7-A2EC76B1F5C6}"/>
              </a:ext>
            </a:extLst>
          </p:cNvPr>
          <p:cNvSpPr txBox="1"/>
          <p:nvPr/>
        </p:nvSpPr>
        <p:spPr>
          <a:xfrm>
            <a:off x="156807" y="181956"/>
            <a:ext cx="185961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Exercise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C4DB3E-36D7-8943-9FA1-C2628296E9DE}"/>
              </a:ext>
            </a:extLst>
          </p:cNvPr>
          <p:cNvSpPr txBox="1"/>
          <p:nvPr/>
        </p:nvSpPr>
        <p:spPr>
          <a:xfrm>
            <a:off x="269824" y="1319134"/>
            <a:ext cx="834952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Define the following string:</a:t>
            </a:r>
          </a:p>
          <a:p>
            <a:r>
              <a:rPr lang="en-US" sz="2400" dirty="0"/>
              <a:t>&gt; a &lt;- “A*01:01:03:08N”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sz="2400" dirty="0"/>
          </a:p>
          <a:p>
            <a:r>
              <a:rPr lang="en-US" sz="2400" dirty="0"/>
              <a:t>Imagine we have another vector where HLA names are like “hla_a_01_01_03” and we want to  match the two strings</a:t>
            </a:r>
          </a:p>
          <a:p>
            <a:endParaRPr lang="en-US" sz="2400" dirty="0"/>
          </a:p>
          <a:p>
            <a:r>
              <a:rPr lang="en-US" sz="2400" b="1" dirty="0"/>
              <a:t>Aim:</a:t>
            </a:r>
            <a:r>
              <a:rPr lang="en-US" sz="2400" dirty="0"/>
              <a:t> Use functions from the previous slide to alter a</a:t>
            </a:r>
          </a:p>
        </p:txBody>
      </p:sp>
    </p:spTree>
    <p:extLst>
      <p:ext uri="{BB962C8B-B14F-4D97-AF65-F5344CB8AC3E}">
        <p14:creationId xmlns:p14="http://schemas.microsoft.com/office/powerpoint/2010/main" val="1202618680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CAD6C4-516C-7143-9495-E883984901D8}"/>
              </a:ext>
            </a:extLst>
          </p:cNvPr>
          <p:cNvSpPr txBox="1"/>
          <p:nvPr/>
        </p:nvSpPr>
        <p:spPr>
          <a:xfrm>
            <a:off x="111211" y="135929"/>
            <a:ext cx="86459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grep() family and regular expressions 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9979354-F08E-C841-914C-E51D46E196EF}"/>
              </a:ext>
            </a:extLst>
          </p:cNvPr>
          <p:cNvCxnSpPr>
            <a:cxnSpLocks/>
          </p:cNvCxnSpPr>
          <p:nvPr/>
        </p:nvCxnSpPr>
        <p:spPr>
          <a:xfrm>
            <a:off x="172993" y="753762"/>
            <a:ext cx="8798012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F725E4B1-D67A-BB4F-B612-3D4854FD62E1}"/>
              </a:ext>
            </a:extLst>
          </p:cNvPr>
          <p:cNvSpPr/>
          <p:nvPr/>
        </p:nvSpPr>
        <p:spPr>
          <a:xfrm>
            <a:off x="172993" y="848376"/>
            <a:ext cx="8798012" cy="589719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8DAEE0-FE88-6748-8598-1A10F7CBA8C2}"/>
              </a:ext>
            </a:extLst>
          </p:cNvPr>
          <p:cNvSpPr txBox="1"/>
          <p:nvPr/>
        </p:nvSpPr>
        <p:spPr>
          <a:xfrm>
            <a:off x="134072" y="851549"/>
            <a:ext cx="883693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&gt; grep("</a:t>
            </a:r>
            <a:r>
              <a:rPr lang="en-GB" dirty="0" err="1"/>
              <a:t>rey</a:t>
            </a:r>
            <a:r>
              <a:rPr lang="en-GB" dirty="0"/>
              <a:t>",s) </a:t>
            </a:r>
          </a:p>
          <a:p>
            <a:r>
              <a:rPr lang="en-GB" dirty="0"/>
              <a:t>[1] 1 2 3 4 5 6 7 8 9 </a:t>
            </a:r>
          </a:p>
          <a:p>
            <a:r>
              <a:rPr lang="en-GB" dirty="0"/>
              <a:t>&gt; grep("</a:t>
            </a:r>
            <a:r>
              <a:rPr lang="en-GB" dirty="0" err="1"/>
              <a:t>rey</a:t>
            </a:r>
            <a:r>
              <a:rPr lang="en-GB" dirty="0"/>
              <a:t>",</a:t>
            </a:r>
            <a:r>
              <a:rPr lang="en-GB" dirty="0" err="1"/>
              <a:t>s,value</a:t>
            </a:r>
            <a:r>
              <a:rPr lang="en-GB" dirty="0"/>
              <a:t>=T) </a:t>
            </a:r>
          </a:p>
          <a:p>
            <a:r>
              <a:rPr lang="en-GB" dirty="0"/>
              <a:t>[1] "grey20" "grey30" "grey40" "grey50" "grey60" "grey70" "grey80" </a:t>
            </a:r>
          </a:p>
          <a:p>
            <a:r>
              <a:rPr lang="en-GB" dirty="0"/>
              <a:t>[8] "grey90" "grey100" </a:t>
            </a:r>
          </a:p>
          <a:p>
            <a:endParaRPr lang="en-US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A13E8770-A2EA-D148-A4D2-539D3F91E0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5099265"/>
              </p:ext>
            </p:extLst>
          </p:nvPr>
        </p:nvGraphicFramePr>
        <p:xfrm>
          <a:off x="518944" y="2526810"/>
          <a:ext cx="7523258" cy="4079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467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764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expression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Matches any single character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</a:t>
                      </a:r>
                      <a:r>
                        <a:rPr lang="en-US" dirty="0" err="1"/>
                        <a:t>abd</a:t>
                      </a:r>
                      <a:r>
                        <a:rPr lang="en-US" dirty="0"/>
                        <a:t>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Matches any single character in the list, here a, b or 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[^</a:t>
                      </a:r>
                      <a:r>
                        <a:rPr lang="en-US" dirty="0" err="1"/>
                        <a:t>abd</a:t>
                      </a:r>
                      <a:r>
                        <a:rPr lang="en-US" dirty="0"/>
                        <a:t>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Matches any single character except those in the list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[b-s]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Matches any single character between b and 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68015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The preceding item will be matched 0 or more times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The preceding item will be matched 1 or more times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75656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The preceding item will b </a:t>
                      </a:r>
                      <a:r>
                        <a:rPr lang="en-US" dirty="0" err="1"/>
                        <a:t>ematched</a:t>
                      </a:r>
                      <a:r>
                        <a:rPr lang="en-US" dirty="0"/>
                        <a:t> 0 or 1 time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31476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{n,}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The preceding item will be matched n or more times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93237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^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Matches the beginning of the string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61161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$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Matches the end of the string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67448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68171427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1772C9F-CD83-4A4F-AC12-6900E390EB97}"/>
              </a:ext>
            </a:extLst>
          </p:cNvPr>
          <p:cNvSpPr txBox="1"/>
          <p:nvPr/>
        </p:nvSpPr>
        <p:spPr>
          <a:xfrm>
            <a:off x="111211" y="135929"/>
            <a:ext cx="86459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Examples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952F99D-DF7B-6047-8792-75F755AD7EF5}"/>
              </a:ext>
            </a:extLst>
          </p:cNvPr>
          <p:cNvCxnSpPr>
            <a:cxnSpLocks/>
          </p:cNvCxnSpPr>
          <p:nvPr/>
        </p:nvCxnSpPr>
        <p:spPr>
          <a:xfrm>
            <a:off x="172993" y="753762"/>
            <a:ext cx="8798012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E3DBEB3F-3D95-E84C-95CC-3945479A2D5A}"/>
              </a:ext>
            </a:extLst>
          </p:cNvPr>
          <p:cNvSpPr/>
          <p:nvPr/>
        </p:nvSpPr>
        <p:spPr>
          <a:xfrm>
            <a:off x="172993" y="1041808"/>
            <a:ext cx="8798012" cy="466944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7705CF-14C0-2745-8BAB-03FA53AA86E4}"/>
              </a:ext>
            </a:extLst>
          </p:cNvPr>
          <p:cNvSpPr txBox="1"/>
          <p:nvPr/>
        </p:nvSpPr>
        <p:spPr>
          <a:xfrm>
            <a:off x="172992" y="1041808"/>
            <a:ext cx="897100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&gt; s &lt;- </a:t>
            </a:r>
            <a:r>
              <a:rPr lang="en-GB" dirty="0" err="1"/>
              <a:t>colors</a:t>
            </a:r>
            <a:r>
              <a:rPr lang="en-GB" dirty="0"/>
              <a:t>() </a:t>
            </a:r>
          </a:p>
          <a:p>
            <a:endParaRPr lang="en-GB" dirty="0"/>
          </a:p>
          <a:p>
            <a:r>
              <a:rPr lang="en-GB" dirty="0"/>
              <a:t>&gt; grep("gr[</a:t>
            </a:r>
            <a:r>
              <a:rPr lang="en-GB" dirty="0" err="1"/>
              <a:t>ea</a:t>
            </a:r>
            <a:r>
              <a:rPr lang="en-GB" dirty="0"/>
              <a:t>]</a:t>
            </a:r>
            <a:r>
              <a:rPr lang="en-GB" dirty="0" err="1"/>
              <a:t>y",s</a:t>
            </a:r>
            <a:r>
              <a:rPr lang="en-GB" dirty="0"/>
              <a:t>) 				# any </a:t>
            </a:r>
            <a:r>
              <a:rPr lang="en-GB" dirty="0" err="1"/>
              <a:t>color</a:t>
            </a:r>
            <a:r>
              <a:rPr lang="en-GB" dirty="0"/>
              <a:t> with ’grey’ or ’</a:t>
            </a:r>
            <a:r>
              <a:rPr lang="en-GB" dirty="0" err="1"/>
              <a:t>gray</a:t>
            </a:r>
            <a:r>
              <a:rPr lang="en-GB" dirty="0"/>
              <a:t>’ in it </a:t>
            </a:r>
          </a:p>
          <a:p>
            <a:endParaRPr lang="en-GB" dirty="0"/>
          </a:p>
          <a:p>
            <a:r>
              <a:rPr lang="en-GB" dirty="0"/>
              <a:t>&gt; grep("gr[</a:t>
            </a:r>
            <a:r>
              <a:rPr lang="en-GB" dirty="0" err="1"/>
              <a:t>ea</a:t>
            </a:r>
            <a:r>
              <a:rPr lang="en-GB" dirty="0"/>
              <a:t>]y",</a:t>
            </a:r>
            <a:r>
              <a:rPr lang="en-GB" dirty="0" err="1"/>
              <a:t>s,value</a:t>
            </a:r>
            <a:r>
              <a:rPr lang="en-GB" dirty="0"/>
              <a:t>=T) </a:t>
            </a:r>
          </a:p>
          <a:p>
            <a:endParaRPr lang="en-GB" dirty="0"/>
          </a:p>
          <a:p>
            <a:r>
              <a:rPr lang="en-GB" dirty="0"/>
              <a:t>&gt; grep("gr[</a:t>
            </a:r>
            <a:r>
              <a:rPr lang="en-GB" dirty="0" err="1"/>
              <a:t>ea</a:t>
            </a:r>
            <a:r>
              <a:rPr lang="en-GB" dirty="0"/>
              <a:t>]y$",</a:t>
            </a:r>
            <a:r>
              <a:rPr lang="en-GB" dirty="0" err="1"/>
              <a:t>s,value</a:t>
            </a:r>
            <a:r>
              <a:rPr lang="en-GB" dirty="0"/>
              <a:t>=T) 			# any </a:t>
            </a:r>
            <a:r>
              <a:rPr lang="en-GB" dirty="0" err="1"/>
              <a:t>color</a:t>
            </a:r>
            <a:r>
              <a:rPr lang="en-GB" dirty="0"/>
              <a:t> which ends on ’gr[</a:t>
            </a:r>
            <a:r>
              <a:rPr lang="en-GB" dirty="0" err="1"/>
              <a:t>ea</a:t>
            </a:r>
            <a:r>
              <a:rPr lang="en-GB" dirty="0"/>
              <a:t>]y’ </a:t>
            </a:r>
          </a:p>
          <a:p>
            <a:endParaRPr lang="en-GB" dirty="0"/>
          </a:p>
          <a:p>
            <a:r>
              <a:rPr lang="en-GB" dirty="0"/>
              <a:t>&gt; grep("^</a:t>
            </a:r>
            <a:r>
              <a:rPr lang="en-GB" dirty="0" err="1"/>
              <a:t>gre</a:t>
            </a:r>
            <a:r>
              <a:rPr lang="en-GB" dirty="0"/>
              <a:t>",</a:t>
            </a:r>
            <a:r>
              <a:rPr lang="en-GB" dirty="0" err="1"/>
              <a:t>s,value</a:t>
            </a:r>
            <a:r>
              <a:rPr lang="en-GB" dirty="0"/>
              <a:t>=T) 			# any </a:t>
            </a:r>
            <a:r>
              <a:rPr lang="en-GB" dirty="0" err="1"/>
              <a:t>color</a:t>
            </a:r>
            <a:r>
              <a:rPr lang="en-GB" dirty="0"/>
              <a:t> which starts with ’</a:t>
            </a:r>
            <a:r>
              <a:rPr lang="en-GB" dirty="0" err="1"/>
              <a:t>gre</a:t>
            </a:r>
            <a:r>
              <a:rPr lang="en-GB" dirty="0"/>
              <a:t>’ </a:t>
            </a:r>
          </a:p>
          <a:p>
            <a:endParaRPr lang="en-GB" dirty="0"/>
          </a:p>
          <a:p>
            <a:r>
              <a:rPr lang="en-GB" dirty="0"/>
              <a:t>&gt; grep("^</a:t>
            </a:r>
            <a:r>
              <a:rPr lang="en-GB" dirty="0" err="1"/>
              <a:t>gre</a:t>
            </a:r>
            <a:r>
              <a:rPr lang="en-GB" dirty="0"/>
              <a:t>.*[^0-9]$",</a:t>
            </a:r>
            <a:r>
              <a:rPr lang="en-GB" dirty="0" err="1"/>
              <a:t>s,value</a:t>
            </a:r>
            <a:r>
              <a:rPr lang="en-GB" dirty="0"/>
              <a:t>=T) 		# starts with ’</a:t>
            </a:r>
            <a:r>
              <a:rPr lang="en-GB" dirty="0" err="1"/>
              <a:t>gre</a:t>
            </a:r>
            <a:r>
              <a:rPr lang="en-GB" dirty="0"/>
              <a:t>’ and ends with a letter </a:t>
            </a:r>
          </a:p>
          <a:p>
            <a:endParaRPr lang="en-GB" dirty="0"/>
          </a:p>
          <a:p>
            <a:r>
              <a:rPr lang="en-GB" dirty="0"/>
              <a:t>&gt; grep("</a:t>
            </a:r>
            <a:r>
              <a:rPr lang="en-GB" dirty="0" err="1"/>
              <a:t>green|yellow</a:t>
            </a:r>
            <a:r>
              <a:rPr lang="en-GB" dirty="0"/>
              <a:t>",</a:t>
            </a:r>
            <a:r>
              <a:rPr lang="en-GB" dirty="0" err="1"/>
              <a:t>s,value</a:t>
            </a:r>
            <a:r>
              <a:rPr lang="en-GB" dirty="0"/>
              <a:t>=T) 		# any </a:t>
            </a:r>
            <a:r>
              <a:rPr lang="en-GB" dirty="0" err="1"/>
              <a:t>color</a:t>
            </a:r>
            <a:r>
              <a:rPr lang="en-GB" dirty="0"/>
              <a:t> with ’green’ or ’yellow’ in it 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8209473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6A8F1CF-FB4A-984B-8AD7-A2EC76B1F5C6}"/>
              </a:ext>
            </a:extLst>
          </p:cNvPr>
          <p:cNvSpPr txBox="1"/>
          <p:nvPr/>
        </p:nvSpPr>
        <p:spPr>
          <a:xfrm>
            <a:off x="156807" y="181956"/>
            <a:ext cx="185961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Exercise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C4DB3E-36D7-8943-9FA1-C2628296E9DE}"/>
              </a:ext>
            </a:extLst>
          </p:cNvPr>
          <p:cNvSpPr txBox="1"/>
          <p:nvPr/>
        </p:nvSpPr>
        <p:spPr>
          <a:xfrm>
            <a:off x="156807" y="1454046"/>
            <a:ext cx="8349521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Go to “exercises/</a:t>
            </a:r>
            <a:r>
              <a:rPr lang="en-US" sz="2400" b="1" dirty="0" err="1"/>
              <a:t>bam_dir</a:t>
            </a:r>
            <a:r>
              <a:rPr lang="en-US" sz="2400" b="1" dirty="0"/>
              <a:t>” directory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b="1" dirty="0"/>
              <a:t>Aim: </a:t>
            </a:r>
            <a:r>
              <a:rPr lang="en-US" sz="2400" dirty="0"/>
              <a:t>Using </a:t>
            </a:r>
            <a:r>
              <a:rPr lang="en-US" sz="2400" dirty="0" err="1"/>
              <a:t>list.files</a:t>
            </a:r>
            <a:r>
              <a:rPr lang="en-US" sz="2400" dirty="0"/>
              <a:t>() get the number of files whose name finishing in “.bam” and those finishing in “.</a:t>
            </a:r>
            <a:r>
              <a:rPr lang="en-US" sz="2400" dirty="0" err="1"/>
              <a:t>bai</a:t>
            </a:r>
            <a:r>
              <a:rPr lang="en-US" sz="2400" dirty="0"/>
              <a:t>”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b="1" dirty="0"/>
              <a:t>Steps:</a:t>
            </a:r>
          </a:p>
          <a:p>
            <a:pPr marL="457200" indent="-457200">
              <a:buAutoNum type="arabicParenR"/>
            </a:pPr>
            <a:r>
              <a:rPr lang="en-US" sz="2400" dirty="0"/>
              <a:t>Define the path where </a:t>
            </a:r>
            <a:r>
              <a:rPr lang="en-US" sz="2400" dirty="0" err="1"/>
              <a:t>bam_dir</a:t>
            </a:r>
            <a:r>
              <a:rPr lang="en-US" sz="2400" dirty="0"/>
              <a:t> is</a:t>
            </a:r>
          </a:p>
          <a:p>
            <a:pPr marL="457200" indent="-457200">
              <a:buAutoNum type="arabicParenR"/>
            </a:pPr>
            <a:r>
              <a:rPr lang="en-US" sz="2400" dirty="0"/>
              <a:t>Check help for </a:t>
            </a:r>
            <a:r>
              <a:rPr lang="en-US" sz="2400" dirty="0" err="1"/>
              <a:t>list.files</a:t>
            </a:r>
            <a:r>
              <a:rPr lang="en-US" sz="2400" dirty="0"/>
              <a:t>()</a:t>
            </a:r>
          </a:p>
          <a:p>
            <a:pPr marL="457200" indent="-457200">
              <a:buAutoNum type="arabicParenR"/>
            </a:pPr>
            <a:r>
              <a:rPr lang="en-US" sz="2400" dirty="0"/>
              <a:t>Use paths and pattern to fill </a:t>
            </a:r>
            <a:r>
              <a:rPr lang="en-US" sz="2400" dirty="0" err="1"/>
              <a:t>list.files</a:t>
            </a:r>
            <a:r>
              <a:rPr lang="en-US" sz="2400" dirty="0"/>
              <a:t>() arguments</a:t>
            </a:r>
          </a:p>
        </p:txBody>
      </p:sp>
    </p:spTree>
    <p:extLst>
      <p:ext uri="{BB962C8B-B14F-4D97-AF65-F5344CB8AC3E}">
        <p14:creationId xmlns:p14="http://schemas.microsoft.com/office/powerpoint/2010/main" val="2954634922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6A8F1CF-FB4A-984B-8AD7-A2EC76B1F5C6}"/>
              </a:ext>
            </a:extLst>
          </p:cNvPr>
          <p:cNvSpPr txBox="1"/>
          <p:nvPr/>
        </p:nvSpPr>
        <p:spPr>
          <a:xfrm>
            <a:off x="815555" y="3075057"/>
            <a:ext cx="751289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Data wrangling with </a:t>
            </a:r>
            <a:r>
              <a:rPr lang="en-US" sz="4000" dirty="0" err="1"/>
              <a:t>dplyr</a:t>
            </a:r>
            <a:r>
              <a:rPr lang="en-US" sz="4000" dirty="0"/>
              <a:t> and </a:t>
            </a:r>
            <a:r>
              <a:rPr lang="en-US" sz="4000" dirty="0" err="1"/>
              <a:t>tidyr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581235328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7AFBCD-B7EE-E146-95E1-6921214BB7ED}"/>
              </a:ext>
            </a:extLst>
          </p:cNvPr>
          <p:cNvSpPr txBox="1"/>
          <p:nvPr/>
        </p:nvSpPr>
        <p:spPr>
          <a:xfrm>
            <a:off x="111211" y="135929"/>
            <a:ext cx="75418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Data manipulation: advanced topics (</a:t>
            </a:r>
            <a:r>
              <a:rPr lang="en-US" sz="2800" dirty="0" err="1"/>
              <a:t>dplyr</a:t>
            </a:r>
            <a:r>
              <a:rPr lang="en-US" sz="2800" dirty="0"/>
              <a:t> &amp; </a:t>
            </a:r>
            <a:r>
              <a:rPr lang="en-US" sz="2800" dirty="0" err="1"/>
              <a:t>tidyr</a:t>
            </a:r>
            <a:r>
              <a:rPr lang="en-US" sz="2800" dirty="0"/>
              <a:t>)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370FAED-F5A9-704C-82E2-10C70CD241D9}"/>
              </a:ext>
            </a:extLst>
          </p:cNvPr>
          <p:cNvCxnSpPr>
            <a:cxnSpLocks/>
          </p:cNvCxnSpPr>
          <p:nvPr/>
        </p:nvCxnSpPr>
        <p:spPr>
          <a:xfrm>
            <a:off x="172993" y="753762"/>
            <a:ext cx="8798012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0CD74687-31CC-8548-8BA7-8935E5061717}"/>
              </a:ext>
            </a:extLst>
          </p:cNvPr>
          <p:cNvSpPr/>
          <p:nvPr/>
        </p:nvSpPr>
        <p:spPr>
          <a:xfrm>
            <a:off x="172993" y="1041809"/>
            <a:ext cx="8798012" cy="51567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F051B5-5C86-2741-9C0D-404D8732E16A}"/>
              </a:ext>
            </a:extLst>
          </p:cNvPr>
          <p:cNvSpPr txBox="1"/>
          <p:nvPr/>
        </p:nvSpPr>
        <p:spPr>
          <a:xfrm>
            <a:off x="134071" y="1041809"/>
            <a:ext cx="900992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&gt; </a:t>
            </a:r>
            <a:r>
              <a:rPr lang="en-US" dirty="0" err="1"/>
              <a:t>install.packages</a:t>
            </a:r>
            <a:r>
              <a:rPr lang="en-US" dirty="0"/>
              <a:t>(“</a:t>
            </a:r>
            <a:r>
              <a:rPr lang="en-US" dirty="0" err="1"/>
              <a:t>tidyr</a:t>
            </a:r>
            <a:r>
              <a:rPr lang="en-US" dirty="0"/>
              <a:t>”)		# install packages</a:t>
            </a:r>
          </a:p>
          <a:p>
            <a:r>
              <a:rPr lang="en-US" dirty="0"/>
              <a:t>&gt; </a:t>
            </a:r>
            <a:r>
              <a:rPr lang="en-US" dirty="0" err="1"/>
              <a:t>install.packages</a:t>
            </a:r>
            <a:r>
              <a:rPr lang="en-US" dirty="0"/>
              <a:t>(“</a:t>
            </a:r>
            <a:r>
              <a:rPr lang="en-US" dirty="0" err="1"/>
              <a:t>dplyr</a:t>
            </a:r>
            <a:r>
              <a:rPr lang="en-US" dirty="0"/>
              <a:t>”)</a:t>
            </a:r>
          </a:p>
          <a:p>
            <a:endParaRPr lang="en-US" dirty="0"/>
          </a:p>
          <a:p>
            <a:r>
              <a:rPr lang="en-US" dirty="0"/>
              <a:t>%&gt;% operator</a:t>
            </a:r>
          </a:p>
          <a:p>
            <a:endParaRPr lang="en-US" dirty="0"/>
          </a:p>
          <a:p>
            <a:r>
              <a:rPr lang="en-US" dirty="0"/>
              <a:t>&gt; filter(data, variable==</a:t>
            </a:r>
            <a:r>
              <a:rPr lang="en-US" dirty="0" err="1"/>
              <a:t>numeric_value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# OR</a:t>
            </a:r>
          </a:p>
          <a:p>
            <a:endParaRPr lang="en-US" dirty="0"/>
          </a:p>
          <a:p>
            <a:r>
              <a:rPr lang="en-US" dirty="0"/>
              <a:t>&gt; data %&gt;% filter(variable==</a:t>
            </a:r>
            <a:r>
              <a:rPr lang="en-US" dirty="0" err="1"/>
              <a:t>numeric_value</a:t>
            </a:r>
            <a:r>
              <a:rPr lang="en-US" dirty="0"/>
              <a:t>)	# piping 		</a:t>
            </a:r>
          </a:p>
          <a:p>
            <a:endParaRPr lang="en-US" dirty="0"/>
          </a:p>
          <a:p>
            <a:r>
              <a:rPr lang="en-US" dirty="0"/>
              <a:t>All of the functions I showed you so far can be used with pipes</a:t>
            </a:r>
          </a:p>
          <a:p>
            <a:endParaRPr lang="en-US" dirty="0"/>
          </a:p>
          <a:p>
            <a:r>
              <a:rPr lang="en-US" dirty="0"/>
              <a:t>&gt; data %&gt;% subset(variable==</a:t>
            </a:r>
            <a:r>
              <a:rPr lang="en-US" dirty="0" err="1"/>
              <a:t>numeric_value</a:t>
            </a:r>
            <a:r>
              <a:rPr lang="en-US" dirty="0"/>
              <a:t>)</a:t>
            </a:r>
          </a:p>
          <a:p>
            <a:r>
              <a:rPr lang="en-US" dirty="0"/>
              <a:t>&gt; data %&gt;% head</a:t>
            </a:r>
          </a:p>
          <a:p>
            <a:r>
              <a:rPr lang="en-US" dirty="0"/>
              <a:t>&gt; data %&gt;% </a:t>
            </a:r>
            <a:r>
              <a:rPr lang="en-US" dirty="0" err="1"/>
              <a:t>str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89874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CAD6C4-516C-7143-9495-E883984901D8}"/>
              </a:ext>
            </a:extLst>
          </p:cNvPr>
          <p:cNvSpPr txBox="1"/>
          <p:nvPr/>
        </p:nvSpPr>
        <p:spPr>
          <a:xfrm>
            <a:off x="111211" y="135929"/>
            <a:ext cx="23423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>
                <a:latin typeface="Helvetica" pitchFamily="2" charset="0"/>
              </a:rPr>
              <a:t>Rstudio</a:t>
            </a:r>
            <a:r>
              <a:rPr lang="en-US" sz="2800" dirty="0">
                <a:latin typeface="Helvetica" pitchFamily="2" charset="0"/>
              </a:rPr>
              <a:t> (IDE)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9979354-F08E-C841-914C-E51D46E196EF}"/>
              </a:ext>
            </a:extLst>
          </p:cNvPr>
          <p:cNvCxnSpPr>
            <a:cxnSpLocks/>
          </p:cNvCxnSpPr>
          <p:nvPr/>
        </p:nvCxnSpPr>
        <p:spPr>
          <a:xfrm>
            <a:off x="172993" y="753762"/>
            <a:ext cx="8798012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F6C6ECC0-8A3F-F24B-AAE0-5891E8CD18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632" y="1016342"/>
            <a:ext cx="8526162" cy="517564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1F21255-1A16-874A-BFCB-427A411FA1B3}"/>
              </a:ext>
            </a:extLst>
          </p:cNvPr>
          <p:cNvSpPr txBox="1"/>
          <p:nvPr/>
        </p:nvSpPr>
        <p:spPr>
          <a:xfrm>
            <a:off x="2434279" y="5053914"/>
            <a:ext cx="14210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Helvetica" pitchFamily="2" charset="0"/>
              </a:rPr>
              <a:t>Console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0063D9-6762-D74E-AEA6-FCDA4E619A16}"/>
              </a:ext>
            </a:extLst>
          </p:cNvPr>
          <p:cNvSpPr txBox="1"/>
          <p:nvPr/>
        </p:nvSpPr>
        <p:spPr>
          <a:xfrm>
            <a:off x="2510479" y="2502843"/>
            <a:ext cx="12686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Helvetica" pitchFamily="2" charset="0"/>
              </a:rPr>
              <a:t>Editor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77A7137-DDA4-F748-9C3B-F99D3B642557}"/>
              </a:ext>
            </a:extLst>
          </p:cNvPr>
          <p:cNvSpPr txBox="1"/>
          <p:nvPr/>
        </p:nvSpPr>
        <p:spPr>
          <a:xfrm>
            <a:off x="6627340" y="2502843"/>
            <a:ext cx="21088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Helvetica" pitchFamily="2" charset="0"/>
              </a:rPr>
              <a:t>Environment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D5DFED8-047C-0A4D-855B-DA7FDA1DCDDD}"/>
              </a:ext>
            </a:extLst>
          </p:cNvPr>
          <p:cNvSpPr txBox="1"/>
          <p:nvPr/>
        </p:nvSpPr>
        <p:spPr>
          <a:xfrm>
            <a:off x="6886837" y="5099326"/>
            <a:ext cx="21088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Helvetica" pitchFamily="2" charset="0"/>
              </a:rPr>
              <a:t>Additional windows</a:t>
            </a:r>
          </a:p>
        </p:txBody>
      </p:sp>
    </p:spTree>
    <p:extLst>
      <p:ext uri="{BB962C8B-B14F-4D97-AF65-F5344CB8AC3E}">
        <p14:creationId xmlns:p14="http://schemas.microsoft.com/office/powerpoint/2010/main" val="1200007579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7AFBCD-B7EE-E146-95E1-6921214BB7ED}"/>
              </a:ext>
            </a:extLst>
          </p:cNvPr>
          <p:cNvSpPr txBox="1"/>
          <p:nvPr/>
        </p:nvSpPr>
        <p:spPr>
          <a:xfrm>
            <a:off x="111211" y="135929"/>
            <a:ext cx="23673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Data wrangling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370FAED-F5A9-704C-82E2-10C70CD241D9}"/>
              </a:ext>
            </a:extLst>
          </p:cNvPr>
          <p:cNvCxnSpPr>
            <a:cxnSpLocks/>
          </p:cNvCxnSpPr>
          <p:nvPr/>
        </p:nvCxnSpPr>
        <p:spPr>
          <a:xfrm>
            <a:off x="172993" y="753762"/>
            <a:ext cx="8798012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0CD74687-31CC-8548-8BA7-8935E5061717}"/>
              </a:ext>
            </a:extLst>
          </p:cNvPr>
          <p:cNvSpPr/>
          <p:nvPr/>
        </p:nvSpPr>
        <p:spPr>
          <a:xfrm>
            <a:off x="176976" y="1041808"/>
            <a:ext cx="8798012" cy="515675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9DF939D-904C-E645-B3C0-1FB35F03EBA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51"/>
          <a:stretch/>
        </p:blipFill>
        <p:spPr>
          <a:xfrm>
            <a:off x="608565" y="2168015"/>
            <a:ext cx="7926868" cy="2691022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36481455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7AFBCD-B7EE-E146-95E1-6921214BB7ED}"/>
              </a:ext>
            </a:extLst>
          </p:cNvPr>
          <p:cNvSpPr txBox="1"/>
          <p:nvPr/>
        </p:nvSpPr>
        <p:spPr>
          <a:xfrm>
            <a:off x="111211" y="135929"/>
            <a:ext cx="63253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Cleaning, preparing and summarizing data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370FAED-F5A9-704C-82E2-10C70CD241D9}"/>
              </a:ext>
            </a:extLst>
          </p:cNvPr>
          <p:cNvCxnSpPr>
            <a:cxnSpLocks/>
          </p:cNvCxnSpPr>
          <p:nvPr/>
        </p:nvCxnSpPr>
        <p:spPr>
          <a:xfrm>
            <a:off x="172993" y="753762"/>
            <a:ext cx="8798012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0CD74687-31CC-8548-8BA7-8935E5061717}"/>
              </a:ext>
            </a:extLst>
          </p:cNvPr>
          <p:cNvSpPr/>
          <p:nvPr/>
        </p:nvSpPr>
        <p:spPr>
          <a:xfrm>
            <a:off x="172993" y="1041809"/>
            <a:ext cx="8798012" cy="44888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F051B5-5C86-2741-9C0D-404D8732E16A}"/>
              </a:ext>
            </a:extLst>
          </p:cNvPr>
          <p:cNvSpPr txBox="1"/>
          <p:nvPr/>
        </p:nvSpPr>
        <p:spPr>
          <a:xfrm>
            <a:off x="222559" y="1248281"/>
            <a:ext cx="9009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Up to 80% of data analysis is spent on the process of cleaning and preparing data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C7A2F23-7689-3347-9234-CD3A4649DF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980" y="2251617"/>
            <a:ext cx="8562037" cy="2737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064491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7AFBCD-B7EE-E146-95E1-6921214BB7ED}"/>
              </a:ext>
            </a:extLst>
          </p:cNvPr>
          <p:cNvSpPr txBox="1"/>
          <p:nvPr/>
        </p:nvSpPr>
        <p:spPr>
          <a:xfrm>
            <a:off x="111211" y="135929"/>
            <a:ext cx="36264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tidyr</a:t>
            </a:r>
            <a:r>
              <a:rPr lang="en-US" sz="2800" dirty="0"/>
              <a:t>: primary functions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370FAED-F5A9-704C-82E2-10C70CD241D9}"/>
              </a:ext>
            </a:extLst>
          </p:cNvPr>
          <p:cNvCxnSpPr>
            <a:cxnSpLocks/>
          </p:cNvCxnSpPr>
          <p:nvPr/>
        </p:nvCxnSpPr>
        <p:spPr>
          <a:xfrm>
            <a:off x="172993" y="753762"/>
            <a:ext cx="8798012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71591A2A-C544-C64B-A409-362D49F0D95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539"/>
          <a:stretch/>
        </p:blipFill>
        <p:spPr>
          <a:xfrm>
            <a:off x="83451" y="1696066"/>
            <a:ext cx="9060549" cy="277100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E4E8B8C-1A0D-EF4D-B4C2-5608649C9C6F}"/>
              </a:ext>
            </a:extLst>
          </p:cNvPr>
          <p:cNvSpPr txBox="1"/>
          <p:nvPr/>
        </p:nvSpPr>
        <p:spPr>
          <a:xfrm>
            <a:off x="0" y="6488668"/>
            <a:ext cx="5097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rpubs.com</a:t>
            </a:r>
            <a:r>
              <a:rPr lang="en-US" dirty="0"/>
              <a:t>/</a:t>
            </a:r>
            <a:r>
              <a:rPr lang="en-US" dirty="0" err="1"/>
              <a:t>bradleyboehmke</a:t>
            </a:r>
            <a:r>
              <a:rPr lang="en-US" dirty="0"/>
              <a:t>/</a:t>
            </a:r>
            <a:r>
              <a:rPr lang="en-US" dirty="0" err="1"/>
              <a:t>data_processing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9791627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370FAED-F5A9-704C-82E2-10C70CD241D9}"/>
              </a:ext>
            </a:extLst>
          </p:cNvPr>
          <p:cNvCxnSpPr>
            <a:cxnSpLocks/>
          </p:cNvCxnSpPr>
          <p:nvPr/>
        </p:nvCxnSpPr>
        <p:spPr>
          <a:xfrm>
            <a:off x="172993" y="753762"/>
            <a:ext cx="8798012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E0359F16-D40D-A74E-B868-EC1048358892}"/>
              </a:ext>
            </a:extLst>
          </p:cNvPr>
          <p:cNvSpPr txBox="1"/>
          <p:nvPr/>
        </p:nvSpPr>
        <p:spPr>
          <a:xfrm>
            <a:off x="111211" y="135929"/>
            <a:ext cx="36264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tidyr</a:t>
            </a:r>
            <a:r>
              <a:rPr lang="en-US" sz="2800" dirty="0"/>
              <a:t>: primary functions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34E450-18CD-4846-9BC5-282EA8A8050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7" r="17091" b="80211"/>
          <a:stretch/>
        </p:blipFill>
        <p:spPr>
          <a:xfrm>
            <a:off x="172993" y="1120878"/>
            <a:ext cx="7511968" cy="66367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F2AEA9B-9F96-8B48-8400-D64DF2A1B6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297035"/>
            <a:ext cx="9144000" cy="2773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931620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370FAED-F5A9-704C-82E2-10C70CD241D9}"/>
              </a:ext>
            </a:extLst>
          </p:cNvPr>
          <p:cNvCxnSpPr>
            <a:cxnSpLocks/>
          </p:cNvCxnSpPr>
          <p:nvPr/>
        </p:nvCxnSpPr>
        <p:spPr>
          <a:xfrm>
            <a:off x="172993" y="753762"/>
            <a:ext cx="8798012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E0359F16-D40D-A74E-B868-EC1048358892}"/>
              </a:ext>
            </a:extLst>
          </p:cNvPr>
          <p:cNvSpPr txBox="1"/>
          <p:nvPr/>
        </p:nvSpPr>
        <p:spPr>
          <a:xfrm>
            <a:off x="111211" y="135929"/>
            <a:ext cx="36264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tidyr</a:t>
            </a:r>
            <a:r>
              <a:rPr lang="en-US" sz="2800" dirty="0"/>
              <a:t>: primary functions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34E450-18CD-4846-9BC5-282EA8A8050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7" r="17091" b="80211"/>
          <a:stretch/>
        </p:blipFill>
        <p:spPr>
          <a:xfrm>
            <a:off x="172993" y="1120878"/>
            <a:ext cx="7511968" cy="66367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C8450F6-1565-FE42-80B5-C622ADB65E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0878" y="3289925"/>
            <a:ext cx="1828800" cy="2946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4A79493-91A7-4049-8645-B2C3EB11C7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056" y="2384685"/>
            <a:ext cx="2336800" cy="12192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008ACFB-FF44-AF44-BD95-E12B27DF26AD}"/>
              </a:ext>
            </a:extLst>
          </p:cNvPr>
          <p:cNvSpPr txBox="1"/>
          <p:nvPr/>
        </p:nvSpPr>
        <p:spPr>
          <a:xfrm>
            <a:off x="964520" y="4763125"/>
            <a:ext cx="39368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cases</a:t>
            </a:r>
            <a:r>
              <a:rPr lang="en-US" sz="2400" dirty="0"/>
              <a:t> %&gt;% gather(Year, n, 2:4)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9528B941-D1B0-914F-890A-F531EDF93A2F}"/>
              </a:ext>
            </a:extLst>
          </p:cNvPr>
          <p:cNvSpPr/>
          <p:nvPr/>
        </p:nvSpPr>
        <p:spPr>
          <a:xfrm>
            <a:off x="1019332" y="2263515"/>
            <a:ext cx="2658361" cy="1454046"/>
          </a:xfrm>
          <a:prstGeom prst="round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ular Callout 12">
            <a:extLst>
              <a:ext uri="{FF2B5EF4-FFF2-40B4-BE49-F238E27FC236}">
                <a16:creationId xmlns:a16="http://schemas.microsoft.com/office/drawing/2014/main" id="{455084D8-2A1A-C14E-A7FE-9ED2BCDDE7A2}"/>
              </a:ext>
            </a:extLst>
          </p:cNvPr>
          <p:cNvSpPr/>
          <p:nvPr/>
        </p:nvSpPr>
        <p:spPr>
          <a:xfrm rot="10800000">
            <a:off x="1873768" y="5681272"/>
            <a:ext cx="1863883" cy="589082"/>
          </a:xfrm>
          <a:prstGeom prst="wedgeRectCallout">
            <a:avLst>
              <a:gd name="adj1" fmla="val -39455"/>
              <a:gd name="adj2" fmla="val 132295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1473697-0FD8-5F41-AE72-523E3F5A5053}"/>
              </a:ext>
            </a:extLst>
          </p:cNvPr>
          <p:cNvSpPr txBox="1"/>
          <p:nvPr/>
        </p:nvSpPr>
        <p:spPr>
          <a:xfrm>
            <a:off x="1924432" y="5652647"/>
            <a:ext cx="22185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Name of the new “key” variable</a:t>
            </a:r>
          </a:p>
        </p:txBody>
      </p:sp>
      <p:sp>
        <p:nvSpPr>
          <p:cNvPr id="15" name="Rectangular Callout 14">
            <a:extLst>
              <a:ext uri="{FF2B5EF4-FFF2-40B4-BE49-F238E27FC236}">
                <a16:creationId xmlns:a16="http://schemas.microsoft.com/office/drawing/2014/main" id="{631DD875-453C-FA4F-8E73-163B840AA194}"/>
              </a:ext>
            </a:extLst>
          </p:cNvPr>
          <p:cNvSpPr/>
          <p:nvPr/>
        </p:nvSpPr>
        <p:spPr>
          <a:xfrm>
            <a:off x="3869017" y="3827635"/>
            <a:ext cx="1863883" cy="589082"/>
          </a:xfrm>
          <a:prstGeom prst="wedgeRectCallout">
            <a:avLst>
              <a:gd name="adj1" fmla="val -39455"/>
              <a:gd name="adj2" fmla="val 132295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5F1061F-6D4D-7544-B5FA-02A486553AEE}"/>
              </a:ext>
            </a:extLst>
          </p:cNvPr>
          <p:cNvSpPr txBox="1"/>
          <p:nvPr/>
        </p:nvSpPr>
        <p:spPr>
          <a:xfrm>
            <a:off x="3869017" y="3799010"/>
            <a:ext cx="22185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Name of the new “value” variable</a:t>
            </a:r>
          </a:p>
        </p:txBody>
      </p:sp>
      <p:sp>
        <p:nvSpPr>
          <p:cNvPr id="17" name="Rectangular Callout 16">
            <a:extLst>
              <a:ext uri="{FF2B5EF4-FFF2-40B4-BE49-F238E27FC236}">
                <a16:creationId xmlns:a16="http://schemas.microsoft.com/office/drawing/2014/main" id="{413DF8C4-7FBC-E940-81D1-8079D1BD2FC5}"/>
              </a:ext>
            </a:extLst>
          </p:cNvPr>
          <p:cNvSpPr/>
          <p:nvPr/>
        </p:nvSpPr>
        <p:spPr>
          <a:xfrm rot="10800000">
            <a:off x="4185220" y="5652647"/>
            <a:ext cx="1151278" cy="589082"/>
          </a:xfrm>
          <a:prstGeom prst="wedgeRectCallout">
            <a:avLst>
              <a:gd name="adj1" fmla="val 33731"/>
              <a:gd name="adj2" fmla="val 132295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6D3D457-9501-324D-A52E-E945DB18D02F}"/>
              </a:ext>
            </a:extLst>
          </p:cNvPr>
          <p:cNvSpPr txBox="1"/>
          <p:nvPr/>
        </p:nvSpPr>
        <p:spPr>
          <a:xfrm>
            <a:off x="4151044" y="5624022"/>
            <a:ext cx="13714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Columns to </a:t>
            </a:r>
          </a:p>
          <a:p>
            <a:r>
              <a:rPr lang="en-US" dirty="0"/>
              <a:t>collapse</a:t>
            </a:r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15DE3BC8-774B-EB48-B42B-4C02EEBB5410}"/>
              </a:ext>
            </a:extLst>
          </p:cNvPr>
          <p:cNvSpPr/>
          <p:nvPr/>
        </p:nvSpPr>
        <p:spPr>
          <a:xfrm>
            <a:off x="5092214" y="4844573"/>
            <a:ext cx="809469" cy="308016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006757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370FAED-F5A9-704C-82E2-10C70CD241D9}"/>
              </a:ext>
            </a:extLst>
          </p:cNvPr>
          <p:cNvCxnSpPr>
            <a:cxnSpLocks/>
          </p:cNvCxnSpPr>
          <p:nvPr/>
        </p:nvCxnSpPr>
        <p:spPr>
          <a:xfrm>
            <a:off x="172993" y="753762"/>
            <a:ext cx="8798012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E0359F16-D40D-A74E-B868-EC1048358892}"/>
              </a:ext>
            </a:extLst>
          </p:cNvPr>
          <p:cNvSpPr txBox="1"/>
          <p:nvPr/>
        </p:nvSpPr>
        <p:spPr>
          <a:xfrm>
            <a:off x="111211" y="135929"/>
            <a:ext cx="36264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tidyr</a:t>
            </a:r>
            <a:r>
              <a:rPr lang="en-US" sz="2800" dirty="0"/>
              <a:t>: primary functions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34E450-18CD-4846-9BC5-282EA8A8050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7" r="17091" b="80211"/>
          <a:stretch/>
        </p:blipFill>
        <p:spPr>
          <a:xfrm>
            <a:off x="172993" y="1120878"/>
            <a:ext cx="7511968" cy="66367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B4DD107-5924-C34C-9150-264E57BE22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13" y="2151670"/>
            <a:ext cx="8636000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654706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370FAED-F5A9-704C-82E2-10C70CD241D9}"/>
              </a:ext>
            </a:extLst>
          </p:cNvPr>
          <p:cNvCxnSpPr>
            <a:cxnSpLocks/>
          </p:cNvCxnSpPr>
          <p:nvPr/>
        </p:nvCxnSpPr>
        <p:spPr>
          <a:xfrm>
            <a:off x="172993" y="753762"/>
            <a:ext cx="8798012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E0359F16-D40D-A74E-B868-EC1048358892}"/>
              </a:ext>
            </a:extLst>
          </p:cNvPr>
          <p:cNvSpPr txBox="1"/>
          <p:nvPr/>
        </p:nvSpPr>
        <p:spPr>
          <a:xfrm>
            <a:off x="111211" y="135929"/>
            <a:ext cx="36264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tidyr</a:t>
            </a:r>
            <a:r>
              <a:rPr lang="en-US" sz="2800" dirty="0"/>
              <a:t>: primary functions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AAD941A-6B24-DE44-B233-055A667C8F3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447" r="17254" b="52176"/>
          <a:stretch/>
        </p:blipFill>
        <p:spPr>
          <a:xfrm>
            <a:off x="111211" y="1106129"/>
            <a:ext cx="7497220" cy="69317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1A7568C-4846-F845-B418-E8FCBB00DF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55943"/>
            <a:ext cx="9144000" cy="2745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208111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370FAED-F5A9-704C-82E2-10C70CD241D9}"/>
              </a:ext>
            </a:extLst>
          </p:cNvPr>
          <p:cNvCxnSpPr>
            <a:cxnSpLocks/>
          </p:cNvCxnSpPr>
          <p:nvPr/>
        </p:nvCxnSpPr>
        <p:spPr>
          <a:xfrm>
            <a:off x="172993" y="753762"/>
            <a:ext cx="8798012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E0359F16-D40D-A74E-B868-EC1048358892}"/>
              </a:ext>
            </a:extLst>
          </p:cNvPr>
          <p:cNvSpPr txBox="1"/>
          <p:nvPr/>
        </p:nvSpPr>
        <p:spPr>
          <a:xfrm>
            <a:off x="111211" y="135929"/>
            <a:ext cx="36264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tidyr</a:t>
            </a:r>
            <a:r>
              <a:rPr lang="en-US" sz="2800" dirty="0"/>
              <a:t>: primary functions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AAD941A-6B24-DE44-B233-055A667C8F3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447" r="17254" b="52176"/>
          <a:stretch/>
        </p:blipFill>
        <p:spPr>
          <a:xfrm>
            <a:off x="111211" y="1106129"/>
            <a:ext cx="7497220" cy="69317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8B896C0-D1E4-5C48-BE4C-8F040319B7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032" y="1943150"/>
            <a:ext cx="1828800" cy="2946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A4C671C-DDCE-F14A-880E-E115497048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6840" y="4889550"/>
            <a:ext cx="2336800" cy="12192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DA7303C-88F6-3D4E-B333-0E5EB205227C}"/>
              </a:ext>
            </a:extLst>
          </p:cNvPr>
          <p:cNvSpPr txBox="1"/>
          <p:nvPr/>
        </p:nvSpPr>
        <p:spPr>
          <a:xfrm>
            <a:off x="1119803" y="5268317"/>
            <a:ext cx="34380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cases %&gt;% spread(Year, n)</a:t>
            </a: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07EF4D2C-0D21-DC4D-847E-7EDB369B9EA7}"/>
              </a:ext>
            </a:extLst>
          </p:cNvPr>
          <p:cNvSpPr/>
          <p:nvPr/>
        </p:nvSpPr>
        <p:spPr>
          <a:xfrm>
            <a:off x="4827675" y="5345141"/>
            <a:ext cx="809469" cy="308016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291298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370FAED-F5A9-704C-82E2-10C70CD241D9}"/>
              </a:ext>
            </a:extLst>
          </p:cNvPr>
          <p:cNvCxnSpPr>
            <a:cxnSpLocks/>
          </p:cNvCxnSpPr>
          <p:nvPr/>
        </p:nvCxnSpPr>
        <p:spPr>
          <a:xfrm>
            <a:off x="172993" y="753762"/>
            <a:ext cx="8798012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E0359F16-D40D-A74E-B868-EC1048358892}"/>
              </a:ext>
            </a:extLst>
          </p:cNvPr>
          <p:cNvSpPr txBox="1"/>
          <p:nvPr/>
        </p:nvSpPr>
        <p:spPr>
          <a:xfrm>
            <a:off x="111211" y="135929"/>
            <a:ext cx="36264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tidyr</a:t>
            </a:r>
            <a:r>
              <a:rPr lang="en-US" sz="2800" dirty="0"/>
              <a:t>: primary functions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1E1B437-0DCD-7645-BFE7-E9E408DBCA7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008" b="25378"/>
          <a:stretch/>
        </p:blipFill>
        <p:spPr>
          <a:xfrm>
            <a:off x="83451" y="1238863"/>
            <a:ext cx="9060549" cy="73742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0FE7861-0B72-3A47-A3FF-76578A3F13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461384"/>
            <a:ext cx="9144000" cy="2783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410361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370FAED-F5A9-704C-82E2-10C70CD241D9}"/>
              </a:ext>
            </a:extLst>
          </p:cNvPr>
          <p:cNvCxnSpPr>
            <a:cxnSpLocks/>
          </p:cNvCxnSpPr>
          <p:nvPr/>
        </p:nvCxnSpPr>
        <p:spPr>
          <a:xfrm>
            <a:off x="172993" y="753762"/>
            <a:ext cx="8798012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E0359F16-D40D-A74E-B868-EC1048358892}"/>
              </a:ext>
            </a:extLst>
          </p:cNvPr>
          <p:cNvSpPr txBox="1"/>
          <p:nvPr/>
        </p:nvSpPr>
        <p:spPr>
          <a:xfrm>
            <a:off x="111211" y="135929"/>
            <a:ext cx="36264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tidyr</a:t>
            </a:r>
            <a:r>
              <a:rPr lang="en-US" sz="2800" dirty="0"/>
              <a:t>: primary functions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1E1B437-0DCD-7645-BFE7-E9E408DBCA7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008" b="25378"/>
          <a:stretch/>
        </p:blipFill>
        <p:spPr>
          <a:xfrm>
            <a:off x="83451" y="1238863"/>
            <a:ext cx="9060549" cy="73742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67D4374-B688-7740-8B4A-9C1D41A4D1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993" y="2461384"/>
            <a:ext cx="8649429" cy="231056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D005605-0780-ED4B-8334-D9F8EDE96F5D}"/>
              </a:ext>
            </a:extLst>
          </p:cNvPr>
          <p:cNvSpPr txBox="1"/>
          <p:nvPr/>
        </p:nvSpPr>
        <p:spPr>
          <a:xfrm>
            <a:off x="172993" y="5388239"/>
            <a:ext cx="86170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storms %&gt;% separate(date, into=c(“year”, “month”, “day”), </a:t>
            </a:r>
            <a:r>
              <a:rPr lang="en-US" sz="2400" dirty="0" err="1"/>
              <a:t>sep</a:t>
            </a:r>
            <a:r>
              <a:rPr lang="en-US" sz="2400" dirty="0"/>
              <a:t>=“-”)</a:t>
            </a:r>
          </a:p>
        </p:txBody>
      </p:sp>
    </p:spTree>
    <p:extLst>
      <p:ext uri="{BB962C8B-B14F-4D97-AF65-F5344CB8AC3E}">
        <p14:creationId xmlns:p14="http://schemas.microsoft.com/office/powerpoint/2010/main" val="6734593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CAD6C4-516C-7143-9495-E883984901D8}"/>
              </a:ext>
            </a:extLst>
          </p:cNvPr>
          <p:cNvSpPr txBox="1"/>
          <p:nvPr/>
        </p:nvSpPr>
        <p:spPr>
          <a:xfrm>
            <a:off x="111211" y="135929"/>
            <a:ext cx="32047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>
                <a:latin typeface="Helvetica" pitchFamily="2" charset="0"/>
              </a:rPr>
              <a:t>Rstudio</a:t>
            </a:r>
            <a:r>
              <a:rPr lang="en-US" sz="2800" dirty="0">
                <a:latin typeface="Helvetica" pitchFamily="2" charset="0"/>
              </a:rPr>
              <a:t> installation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9979354-F08E-C841-914C-E51D46E196EF}"/>
              </a:ext>
            </a:extLst>
          </p:cNvPr>
          <p:cNvCxnSpPr>
            <a:cxnSpLocks/>
          </p:cNvCxnSpPr>
          <p:nvPr/>
        </p:nvCxnSpPr>
        <p:spPr>
          <a:xfrm>
            <a:off x="172993" y="753762"/>
            <a:ext cx="8798012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04DDAFAE-F41E-E545-8AFB-CF661C6286A1}"/>
              </a:ext>
            </a:extLst>
          </p:cNvPr>
          <p:cNvSpPr/>
          <p:nvPr/>
        </p:nvSpPr>
        <p:spPr>
          <a:xfrm>
            <a:off x="111211" y="1010254"/>
            <a:ext cx="54427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Helvetica" pitchFamily="2" charset="0"/>
              </a:rPr>
              <a:t>https://</a:t>
            </a:r>
            <a:r>
              <a:rPr lang="en-US" dirty="0" err="1">
                <a:latin typeface="Helvetica" pitchFamily="2" charset="0"/>
              </a:rPr>
              <a:t>www.rstudio.com</a:t>
            </a:r>
            <a:r>
              <a:rPr lang="en-US" dirty="0">
                <a:latin typeface="Helvetica" pitchFamily="2" charset="0"/>
              </a:rPr>
              <a:t>/products/</a:t>
            </a:r>
            <a:r>
              <a:rPr lang="en-US" dirty="0" err="1">
                <a:latin typeface="Helvetica" pitchFamily="2" charset="0"/>
              </a:rPr>
              <a:t>rstudio</a:t>
            </a:r>
            <a:r>
              <a:rPr lang="en-US" dirty="0">
                <a:latin typeface="Helvetica" pitchFamily="2" charset="0"/>
              </a:rPr>
              <a:t>/download/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6D208FE-105F-D143-89AF-7112E7D6DE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978" y="1636077"/>
            <a:ext cx="7500551" cy="4658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372727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370FAED-F5A9-704C-82E2-10C70CD241D9}"/>
              </a:ext>
            </a:extLst>
          </p:cNvPr>
          <p:cNvCxnSpPr>
            <a:cxnSpLocks/>
          </p:cNvCxnSpPr>
          <p:nvPr/>
        </p:nvCxnSpPr>
        <p:spPr>
          <a:xfrm>
            <a:off x="172993" y="753762"/>
            <a:ext cx="8798012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E0359F16-D40D-A74E-B868-EC1048358892}"/>
              </a:ext>
            </a:extLst>
          </p:cNvPr>
          <p:cNvSpPr txBox="1"/>
          <p:nvPr/>
        </p:nvSpPr>
        <p:spPr>
          <a:xfrm>
            <a:off x="111211" y="135929"/>
            <a:ext cx="36264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tidyr</a:t>
            </a:r>
            <a:r>
              <a:rPr lang="en-US" sz="2800" dirty="0"/>
              <a:t>: primary functions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1E1B437-0DCD-7645-BFE7-E9E408DBCA7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008" b="25378"/>
          <a:stretch/>
        </p:blipFill>
        <p:spPr>
          <a:xfrm>
            <a:off x="83451" y="1238863"/>
            <a:ext cx="9060549" cy="73742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65EC689-89D6-9142-9B73-6C494A6883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461384"/>
            <a:ext cx="9144000" cy="3250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995436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7AFBCD-B7EE-E146-95E1-6921214BB7ED}"/>
              </a:ext>
            </a:extLst>
          </p:cNvPr>
          <p:cNvSpPr txBox="1"/>
          <p:nvPr/>
        </p:nvSpPr>
        <p:spPr>
          <a:xfrm>
            <a:off x="111211" y="135929"/>
            <a:ext cx="36953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dplyr</a:t>
            </a:r>
            <a:r>
              <a:rPr lang="en-US" sz="2800" dirty="0"/>
              <a:t>: primary functions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370FAED-F5A9-704C-82E2-10C70CD241D9}"/>
              </a:ext>
            </a:extLst>
          </p:cNvPr>
          <p:cNvCxnSpPr>
            <a:cxnSpLocks/>
          </p:cNvCxnSpPr>
          <p:nvPr/>
        </p:nvCxnSpPr>
        <p:spPr>
          <a:xfrm>
            <a:off x="172993" y="753762"/>
            <a:ext cx="8798012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E4E8B8C-1A0D-EF4D-B4C2-5608649C9C6F}"/>
              </a:ext>
            </a:extLst>
          </p:cNvPr>
          <p:cNvSpPr txBox="1"/>
          <p:nvPr/>
        </p:nvSpPr>
        <p:spPr>
          <a:xfrm>
            <a:off x="0" y="6488668"/>
            <a:ext cx="5097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rpubs.com</a:t>
            </a:r>
            <a:r>
              <a:rPr lang="en-US" dirty="0"/>
              <a:t>/</a:t>
            </a:r>
            <a:r>
              <a:rPr lang="en-US" dirty="0" err="1"/>
              <a:t>bradleyboehmke</a:t>
            </a:r>
            <a:r>
              <a:rPr lang="en-US" dirty="0"/>
              <a:t>/</a:t>
            </a:r>
            <a:r>
              <a:rPr lang="en-US" dirty="0" err="1"/>
              <a:t>data_processing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F87E27-A665-D648-93B2-81A1B19E64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915" y="1283526"/>
            <a:ext cx="8252399" cy="4181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890085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7AFBCD-B7EE-E146-95E1-6921214BB7ED}"/>
              </a:ext>
            </a:extLst>
          </p:cNvPr>
          <p:cNvSpPr txBox="1"/>
          <p:nvPr/>
        </p:nvSpPr>
        <p:spPr>
          <a:xfrm>
            <a:off x="111211" y="135929"/>
            <a:ext cx="36953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dplyr</a:t>
            </a:r>
            <a:r>
              <a:rPr lang="en-US" sz="2800" dirty="0"/>
              <a:t>: primary functions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370FAED-F5A9-704C-82E2-10C70CD241D9}"/>
              </a:ext>
            </a:extLst>
          </p:cNvPr>
          <p:cNvCxnSpPr>
            <a:cxnSpLocks/>
          </p:cNvCxnSpPr>
          <p:nvPr/>
        </p:nvCxnSpPr>
        <p:spPr>
          <a:xfrm>
            <a:off x="172993" y="753762"/>
            <a:ext cx="8798012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E4E8B8C-1A0D-EF4D-B4C2-5608649C9C6F}"/>
              </a:ext>
            </a:extLst>
          </p:cNvPr>
          <p:cNvSpPr txBox="1"/>
          <p:nvPr/>
        </p:nvSpPr>
        <p:spPr>
          <a:xfrm>
            <a:off x="0" y="6488668"/>
            <a:ext cx="5097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rpubs.com</a:t>
            </a:r>
            <a:r>
              <a:rPr lang="en-US" dirty="0"/>
              <a:t>/</a:t>
            </a:r>
            <a:r>
              <a:rPr lang="en-US" dirty="0" err="1"/>
              <a:t>bradleyboehmke</a:t>
            </a:r>
            <a:r>
              <a:rPr lang="en-US" dirty="0"/>
              <a:t>/</a:t>
            </a:r>
            <a:r>
              <a:rPr lang="en-US" dirty="0" err="1"/>
              <a:t>data_processing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F48BB5-7489-8A46-A714-D285AD675B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904" y="1567544"/>
            <a:ext cx="7623123" cy="320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708868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7AFBCD-B7EE-E146-95E1-6921214BB7ED}"/>
              </a:ext>
            </a:extLst>
          </p:cNvPr>
          <p:cNvSpPr txBox="1"/>
          <p:nvPr/>
        </p:nvSpPr>
        <p:spPr>
          <a:xfrm>
            <a:off x="111211" y="135929"/>
            <a:ext cx="36953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dplyr</a:t>
            </a:r>
            <a:r>
              <a:rPr lang="en-US" sz="2800" dirty="0"/>
              <a:t>: primary functions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370FAED-F5A9-704C-82E2-10C70CD241D9}"/>
              </a:ext>
            </a:extLst>
          </p:cNvPr>
          <p:cNvCxnSpPr>
            <a:cxnSpLocks/>
          </p:cNvCxnSpPr>
          <p:nvPr/>
        </p:nvCxnSpPr>
        <p:spPr>
          <a:xfrm>
            <a:off x="172993" y="753762"/>
            <a:ext cx="8798012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9BF87E27-A665-D648-93B2-81A1B19E648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715"/>
          <a:stretch/>
        </p:blipFill>
        <p:spPr>
          <a:xfrm>
            <a:off x="0" y="1056335"/>
            <a:ext cx="7023206" cy="7574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0A65BE2-FD93-F54A-9131-C559461C5D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10997"/>
            <a:ext cx="9144000" cy="2862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068205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7AFBCD-B7EE-E146-95E1-6921214BB7ED}"/>
              </a:ext>
            </a:extLst>
          </p:cNvPr>
          <p:cNvSpPr txBox="1"/>
          <p:nvPr/>
        </p:nvSpPr>
        <p:spPr>
          <a:xfrm>
            <a:off x="111211" y="135929"/>
            <a:ext cx="36953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dplyr</a:t>
            </a:r>
            <a:r>
              <a:rPr lang="en-US" sz="2800" dirty="0"/>
              <a:t>: primary functions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370FAED-F5A9-704C-82E2-10C70CD241D9}"/>
              </a:ext>
            </a:extLst>
          </p:cNvPr>
          <p:cNvCxnSpPr>
            <a:cxnSpLocks/>
          </p:cNvCxnSpPr>
          <p:nvPr/>
        </p:nvCxnSpPr>
        <p:spPr>
          <a:xfrm>
            <a:off x="172993" y="753762"/>
            <a:ext cx="8798012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9BF87E27-A665-D648-93B2-81A1B19E648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715"/>
          <a:stretch/>
        </p:blipFill>
        <p:spPr>
          <a:xfrm>
            <a:off x="0" y="1056335"/>
            <a:ext cx="7023206" cy="7574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721FC6F-E491-494B-B087-55783C8994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091" y="2210997"/>
            <a:ext cx="7021523" cy="240524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1D98AB8-CB49-9844-ABC3-295C450977EF}"/>
              </a:ext>
            </a:extLst>
          </p:cNvPr>
          <p:cNvSpPr txBox="1"/>
          <p:nvPr/>
        </p:nvSpPr>
        <p:spPr>
          <a:xfrm>
            <a:off x="2383987" y="5253327"/>
            <a:ext cx="4639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storms %&gt;% select(storm, pressure)</a:t>
            </a:r>
          </a:p>
        </p:txBody>
      </p:sp>
    </p:spTree>
    <p:extLst>
      <p:ext uri="{BB962C8B-B14F-4D97-AF65-F5344CB8AC3E}">
        <p14:creationId xmlns:p14="http://schemas.microsoft.com/office/powerpoint/2010/main" val="2583444530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7AFBCD-B7EE-E146-95E1-6921214BB7ED}"/>
              </a:ext>
            </a:extLst>
          </p:cNvPr>
          <p:cNvSpPr txBox="1"/>
          <p:nvPr/>
        </p:nvSpPr>
        <p:spPr>
          <a:xfrm>
            <a:off x="111211" y="135929"/>
            <a:ext cx="36953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dplyr</a:t>
            </a:r>
            <a:r>
              <a:rPr lang="en-US" sz="2800" dirty="0"/>
              <a:t>: primary functions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370FAED-F5A9-704C-82E2-10C70CD241D9}"/>
              </a:ext>
            </a:extLst>
          </p:cNvPr>
          <p:cNvCxnSpPr>
            <a:cxnSpLocks/>
          </p:cNvCxnSpPr>
          <p:nvPr/>
        </p:nvCxnSpPr>
        <p:spPr>
          <a:xfrm>
            <a:off x="172993" y="753762"/>
            <a:ext cx="8798012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9BF87E27-A665-D648-93B2-81A1B19E648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715"/>
          <a:stretch/>
        </p:blipFill>
        <p:spPr>
          <a:xfrm>
            <a:off x="0" y="981385"/>
            <a:ext cx="7023206" cy="7574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2F1A80A-42F0-1645-9884-E6A86340FE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11" y="2210997"/>
            <a:ext cx="8741565" cy="3748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892017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7AFBCD-B7EE-E146-95E1-6921214BB7ED}"/>
              </a:ext>
            </a:extLst>
          </p:cNvPr>
          <p:cNvSpPr txBox="1"/>
          <p:nvPr/>
        </p:nvSpPr>
        <p:spPr>
          <a:xfrm>
            <a:off x="111211" y="135929"/>
            <a:ext cx="36953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dplyr</a:t>
            </a:r>
            <a:r>
              <a:rPr lang="en-US" sz="2800" dirty="0"/>
              <a:t>: primary functions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370FAED-F5A9-704C-82E2-10C70CD241D9}"/>
              </a:ext>
            </a:extLst>
          </p:cNvPr>
          <p:cNvCxnSpPr>
            <a:cxnSpLocks/>
          </p:cNvCxnSpPr>
          <p:nvPr/>
        </p:nvCxnSpPr>
        <p:spPr>
          <a:xfrm>
            <a:off x="172993" y="753762"/>
            <a:ext cx="8798012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9BF87E27-A665-D648-93B2-81A1B19E648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963" b="54339"/>
          <a:stretch/>
        </p:blipFill>
        <p:spPr>
          <a:xfrm>
            <a:off x="111211" y="1094283"/>
            <a:ext cx="7447278" cy="5546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8429ADD-2F4D-0541-B743-AA9F5410EF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734" y="2084053"/>
            <a:ext cx="7986425" cy="4303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174621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7AFBCD-B7EE-E146-95E1-6921214BB7ED}"/>
              </a:ext>
            </a:extLst>
          </p:cNvPr>
          <p:cNvSpPr txBox="1"/>
          <p:nvPr/>
        </p:nvSpPr>
        <p:spPr>
          <a:xfrm>
            <a:off x="111211" y="135929"/>
            <a:ext cx="36953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dplyr</a:t>
            </a:r>
            <a:r>
              <a:rPr lang="en-US" sz="2800" dirty="0"/>
              <a:t>: primary functions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370FAED-F5A9-704C-82E2-10C70CD241D9}"/>
              </a:ext>
            </a:extLst>
          </p:cNvPr>
          <p:cNvCxnSpPr>
            <a:cxnSpLocks/>
          </p:cNvCxnSpPr>
          <p:nvPr/>
        </p:nvCxnSpPr>
        <p:spPr>
          <a:xfrm>
            <a:off x="172993" y="753762"/>
            <a:ext cx="8798012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9BF87E27-A665-D648-93B2-81A1B19E648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963" r="58821" b="55928"/>
          <a:stretch/>
        </p:blipFill>
        <p:spPr>
          <a:xfrm>
            <a:off x="111211" y="1094283"/>
            <a:ext cx="3066704" cy="494674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C8C5F92-B98B-CF46-86B6-A8404F77A6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7334274"/>
              </p:ext>
            </p:extLst>
          </p:nvPr>
        </p:nvGraphicFramePr>
        <p:xfrm>
          <a:off x="404734" y="2527917"/>
          <a:ext cx="7523258" cy="2966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467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764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operator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&lt;, 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less, greater than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==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equal to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!=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 equal to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&lt;=, &gt;=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less/greater or equal to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68015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is.na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is NA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!</a:t>
                      </a:r>
                      <a:r>
                        <a:rPr lang="en-US" dirty="0" err="1"/>
                        <a:t>is.na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is not NA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75656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&amp;, |, !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Boolean operators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3147658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1F9514B6-266A-2040-9F8C-CF1A20B97F72}"/>
              </a:ext>
            </a:extLst>
          </p:cNvPr>
          <p:cNvSpPr txBox="1"/>
          <p:nvPr/>
        </p:nvSpPr>
        <p:spPr>
          <a:xfrm>
            <a:off x="329784" y="1873771"/>
            <a:ext cx="60257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All logical operators you know so far can be used within filter()</a:t>
            </a:r>
          </a:p>
        </p:txBody>
      </p:sp>
    </p:spTree>
    <p:extLst>
      <p:ext uri="{BB962C8B-B14F-4D97-AF65-F5344CB8AC3E}">
        <p14:creationId xmlns:p14="http://schemas.microsoft.com/office/powerpoint/2010/main" val="3285822257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7AFBCD-B7EE-E146-95E1-6921214BB7ED}"/>
              </a:ext>
            </a:extLst>
          </p:cNvPr>
          <p:cNvSpPr txBox="1"/>
          <p:nvPr/>
        </p:nvSpPr>
        <p:spPr>
          <a:xfrm>
            <a:off x="111211" y="135929"/>
            <a:ext cx="36953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dplyr</a:t>
            </a:r>
            <a:r>
              <a:rPr lang="en-US" sz="2800" dirty="0"/>
              <a:t>: primary functions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370FAED-F5A9-704C-82E2-10C70CD241D9}"/>
              </a:ext>
            </a:extLst>
          </p:cNvPr>
          <p:cNvCxnSpPr>
            <a:cxnSpLocks/>
          </p:cNvCxnSpPr>
          <p:nvPr/>
        </p:nvCxnSpPr>
        <p:spPr>
          <a:xfrm>
            <a:off x="172993" y="753762"/>
            <a:ext cx="8798012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9BF87E27-A665-D648-93B2-81A1B19E648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963" r="58821" b="55928"/>
          <a:stretch/>
        </p:blipFill>
        <p:spPr>
          <a:xfrm>
            <a:off x="111211" y="1094283"/>
            <a:ext cx="3066704" cy="494674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C8C5F92-B98B-CF46-86B6-A8404F77A6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6541797"/>
              </p:ext>
            </p:extLst>
          </p:nvPr>
        </p:nvGraphicFramePr>
        <p:xfrm>
          <a:off x="404734" y="2527917"/>
          <a:ext cx="7380694" cy="25958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9947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859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storms %&gt;% distinct()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Remove duplicate rows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storms %&gt;% </a:t>
                      </a:r>
                      <a:r>
                        <a:rPr lang="en-US" dirty="0" err="1"/>
                        <a:t>sample_frac</a:t>
                      </a:r>
                      <a:r>
                        <a:rPr lang="en-US" dirty="0"/>
                        <a:t>(0.5, replace=T)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Randomly select fraction of rows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storms %&gt;% </a:t>
                      </a:r>
                      <a:r>
                        <a:rPr lang="en-US" dirty="0" err="1"/>
                        <a:t>sample_n</a:t>
                      </a:r>
                      <a:r>
                        <a:rPr lang="en-US" dirty="0"/>
                        <a:t>(10, replace=T)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Randomly select n rows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storms %&gt;% slice(3:5)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Select rows by position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68015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storms %&gt;% head(n=5)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Select top n entries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storms %&gt;% tail(n=5)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Select bottom n entries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7565640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1F9514B6-266A-2040-9F8C-CF1A20B97F72}"/>
              </a:ext>
            </a:extLst>
          </p:cNvPr>
          <p:cNvSpPr txBox="1"/>
          <p:nvPr/>
        </p:nvSpPr>
        <p:spPr>
          <a:xfrm>
            <a:off x="329784" y="1873771"/>
            <a:ext cx="2745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Other </a:t>
            </a:r>
            <a:r>
              <a:rPr lang="en-US" dirty="0" err="1"/>
              <a:t>subsetting</a:t>
            </a:r>
            <a:r>
              <a:rPr lang="en-US" dirty="0"/>
              <a:t> functions:</a:t>
            </a:r>
          </a:p>
        </p:txBody>
      </p:sp>
    </p:spTree>
    <p:extLst>
      <p:ext uri="{BB962C8B-B14F-4D97-AF65-F5344CB8AC3E}">
        <p14:creationId xmlns:p14="http://schemas.microsoft.com/office/powerpoint/2010/main" val="3305738995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7AFBCD-B7EE-E146-95E1-6921214BB7ED}"/>
              </a:ext>
            </a:extLst>
          </p:cNvPr>
          <p:cNvSpPr txBox="1"/>
          <p:nvPr/>
        </p:nvSpPr>
        <p:spPr>
          <a:xfrm>
            <a:off x="111211" y="135929"/>
            <a:ext cx="36953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dplyr</a:t>
            </a:r>
            <a:r>
              <a:rPr lang="en-US" sz="2800" dirty="0"/>
              <a:t>: primary functions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370FAED-F5A9-704C-82E2-10C70CD241D9}"/>
              </a:ext>
            </a:extLst>
          </p:cNvPr>
          <p:cNvCxnSpPr>
            <a:cxnSpLocks/>
          </p:cNvCxnSpPr>
          <p:nvPr/>
        </p:nvCxnSpPr>
        <p:spPr>
          <a:xfrm>
            <a:off x="172993" y="753762"/>
            <a:ext cx="8798012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9BF87E27-A665-D648-93B2-81A1B19E648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699" b="27095"/>
          <a:stretch/>
        </p:blipFill>
        <p:spPr>
          <a:xfrm>
            <a:off x="0" y="981818"/>
            <a:ext cx="7135318" cy="6221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2E553F6-1562-8741-8230-2ABAC3D190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11" y="2182623"/>
            <a:ext cx="8771223" cy="2702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6102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CAD6C4-516C-7143-9495-E883984901D8}"/>
              </a:ext>
            </a:extLst>
          </p:cNvPr>
          <p:cNvSpPr txBox="1"/>
          <p:nvPr/>
        </p:nvSpPr>
        <p:spPr>
          <a:xfrm>
            <a:off x="111211" y="135929"/>
            <a:ext cx="32047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>
                <a:latin typeface="Helvetica" pitchFamily="2" charset="0"/>
              </a:rPr>
              <a:t>Rstudio</a:t>
            </a:r>
            <a:r>
              <a:rPr lang="en-US" sz="2800" dirty="0">
                <a:latin typeface="Helvetica" pitchFamily="2" charset="0"/>
              </a:rPr>
              <a:t> installation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9979354-F08E-C841-914C-E51D46E196EF}"/>
              </a:ext>
            </a:extLst>
          </p:cNvPr>
          <p:cNvCxnSpPr>
            <a:cxnSpLocks/>
          </p:cNvCxnSpPr>
          <p:nvPr/>
        </p:nvCxnSpPr>
        <p:spPr>
          <a:xfrm>
            <a:off x="172993" y="753762"/>
            <a:ext cx="8798012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5F493A5F-C8C5-D14D-8BA7-B6FCDFD468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036179"/>
            <a:ext cx="9144000" cy="4991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130274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7AFBCD-B7EE-E146-95E1-6921214BB7ED}"/>
              </a:ext>
            </a:extLst>
          </p:cNvPr>
          <p:cNvSpPr txBox="1"/>
          <p:nvPr/>
        </p:nvSpPr>
        <p:spPr>
          <a:xfrm>
            <a:off x="111211" y="135929"/>
            <a:ext cx="36953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dplyr</a:t>
            </a:r>
            <a:r>
              <a:rPr lang="en-US" sz="2800" dirty="0"/>
              <a:t>: primary functions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370FAED-F5A9-704C-82E2-10C70CD241D9}"/>
              </a:ext>
            </a:extLst>
          </p:cNvPr>
          <p:cNvCxnSpPr>
            <a:cxnSpLocks/>
          </p:cNvCxnSpPr>
          <p:nvPr/>
        </p:nvCxnSpPr>
        <p:spPr>
          <a:xfrm>
            <a:off x="172993" y="753762"/>
            <a:ext cx="8798012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9BF87E27-A665-D648-93B2-81A1B19E648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699" b="27095"/>
          <a:stretch/>
        </p:blipFill>
        <p:spPr>
          <a:xfrm>
            <a:off x="0" y="981818"/>
            <a:ext cx="7135318" cy="6221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32293A9-FFEF-0441-85FB-FDEBDA4434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249862"/>
            <a:ext cx="9144000" cy="3527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905717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7AFBCD-B7EE-E146-95E1-6921214BB7ED}"/>
              </a:ext>
            </a:extLst>
          </p:cNvPr>
          <p:cNvSpPr txBox="1"/>
          <p:nvPr/>
        </p:nvSpPr>
        <p:spPr>
          <a:xfrm>
            <a:off x="111211" y="135929"/>
            <a:ext cx="36953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dplyr</a:t>
            </a:r>
            <a:r>
              <a:rPr lang="en-US" sz="2800" dirty="0"/>
              <a:t>: primary functions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370FAED-F5A9-704C-82E2-10C70CD241D9}"/>
              </a:ext>
            </a:extLst>
          </p:cNvPr>
          <p:cNvCxnSpPr>
            <a:cxnSpLocks/>
          </p:cNvCxnSpPr>
          <p:nvPr/>
        </p:nvCxnSpPr>
        <p:spPr>
          <a:xfrm>
            <a:off x="172993" y="753762"/>
            <a:ext cx="8798012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9BF87E27-A665-D648-93B2-81A1B19E648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699" b="27095"/>
          <a:stretch/>
        </p:blipFill>
        <p:spPr>
          <a:xfrm>
            <a:off x="0" y="981818"/>
            <a:ext cx="7135318" cy="6221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3551390-3095-DB4B-825A-0297E787F7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26616"/>
            <a:ext cx="9144000" cy="4043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902437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7AFBCD-B7EE-E146-95E1-6921214BB7ED}"/>
              </a:ext>
            </a:extLst>
          </p:cNvPr>
          <p:cNvSpPr txBox="1"/>
          <p:nvPr/>
        </p:nvSpPr>
        <p:spPr>
          <a:xfrm>
            <a:off x="111211" y="135929"/>
            <a:ext cx="36953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dplyr</a:t>
            </a:r>
            <a:r>
              <a:rPr lang="en-US" sz="2800" dirty="0"/>
              <a:t>: primary functions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370FAED-F5A9-704C-82E2-10C70CD241D9}"/>
              </a:ext>
            </a:extLst>
          </p:cNvPr>
          <p:cNvCxnSpPr>
            <a:cxnSpLocks/>
          </p:cNvCxnSpPr>
          <p:nvPr/>
        </p:nvCxnSpPr>
        <p:spPr>
          <a:xfrm>
            <a:off x="172993" y="753762"/>
            <a:ext cx="8798012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9BF87E27-A665-D648-93B2-81A1B19E648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075"/>
          <a:stretch/>
        </p:blipFill>
        <p:spPr>
          <a:xfrm>
            <a:off x="0" y="1005446"/>
            <a:ext cx="7202168" cy="7271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3FB4DE0-D6C6-1E48-91EF-5D6313D6E6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78909"/>
            <a:ext cx="9152991" cy="2516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78869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7AFBCD-B7EE-E146-95E1-6921214BB7ED}"/>
              </a:ext>
            </a:extLst>
          </p:cNvPr>
          <p:cNvSpPr txBox="1"/>
          <p:nvPr/>
        </p:nvSpPr>
        <p:spPr>
          <a:xfrm>
            <a:off x="111211" y="135929"/>
            <a:ext cx="36953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dplyr</a:t>
            </a:r>
            <a:r>
              <a:rPr lang="en-US" sz="2800" dirty="0"/>
              <a:t>: primary functions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370FAED-F5A9-704C-82E2-10C70CD241D9}"/>
              </a:ext>
            </a:extLst>
          </p:cNvPr>
          <p:cNvCxnSpPr>
            <a:cxnSpLocks/>
          </p:cNvCxnSpPr>
          <p:nvPr/>
        </p:nvCxnSpPr>
        <p:spPr>
          <a:xfrm>
            <a:off x="172993" y="753762"/>
            <a:ext cx="8798012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9BF87E27-A665-D648-93B2-81A1B19E648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075"/>
          <a:stretch/>
        </p:blipFill>
        <p:spPr>
          <a:xfrm>
            <a:off x="0" y="1005446"/>
            <a:ext cx="7202168" cy="7271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771BF67-643E-5941-B8DC-9892FA6C21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449" y="2078909"/>
            <a:ext cx="8547100" cy="321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317987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7AFBCD-B7EE-E146-95E1-6921214BB7ED}"/>
              </a:ext>
            </a:extLst>
          </p:cNvPr>
          <p:cNvSpPr txBox="1"/>
          <p:nvPr/>
        </p:nvSpPr>
        <p:spPr>
          <a:xfrm>
            <a:off x="111211" y="135929"/>
            <a:ext cx="36953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dplyr</a:t>
            </a:r>
            <a:r>
              <a:rPr lang="en-US" sz="2800" dirty="0"/>
              <a:t>: primary functions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370FAED-F5A9-704C-82E2-10C70CD241D9}"/>
              </a:ext>
            </a:extLst>
          </p:cNvPr>
          <p:cNvCxnSpPr>
            <a:cxnSpLocks/>
          </p:cNvCxnSpPr>
          <p:nvPr/>
        </p:nvCxnSpPr>
        <p:spPr>
          <a:xfrm>
            <a:off x="172993" y="753762"/>
            <a:ext cx="8798012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9BF87E27-A665-D648-93B2-81A1B19E648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075"/>
          <a:stretch/>
        </p:blipFill>
        <p:spPr>
          <a:xfrm>
            <a:off x="0" y="1005446"/>
            <a:ext cx="7202168" cy="7271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5DF5EEB-A9A6-5847-9135-653301C7A7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49" y="1857322"/>
            <a:ext cx="8648700" cy="368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068803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7AFBCD-B7EE-E146-95E1-6921214BB7ED}"/>
              </a:ext>
            </a:extLst>
          </p:cNvPr>
          <p:cNvSpPr txBox="1"/>
          <p:nvPr/>
        </p:nvSpPr>
        <p:spPr>
          <a:xfrm>
            <a:off x="111211" y="135929"/>
            <a:ext cx="36953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dplyr</a:t>
            </a:r>
            <a:r>
              <a:rPr lang="en-US" sz="2800" dirty="0"/>
              <a:t>: primary functions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370FAED-F5A9-704C-82E2-10C70CD241D9}"/>
              </a:ext>
            </a:extLst>
          </p:cNvPr>
          <p:cNvCxnSpPr>
            <a:cxnSpLocks/>
          </p:cNvCxnSpPr>
          <p:nvPr/>
        </p:nvCxnSpPr>
        <p:spPr>
          <a:xfrm>
            <a:off x="172993" y="753762"/>
            <a:ext cx="8798012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9BF87E27-A665-D648-93B2-81A1B19E648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075"/>
          <a:stretch/>
        </p:blipFill>
        <p:spPr>
          <a:xfrm>
            <a:off x="0" y="1005446"/>
            <a:ext cx="7202168" cy="7271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3506CCA-BDF3-F742-86F8-6230D4E217A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95"/>
          <a:stretch/>
        </p:blipFill>
        <p:spPr>
          <a:xfrm>
            <a:off x="-1" y="1857023"/>
            <a:ext cx="9144000" cy="439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801302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7AFBCD-B7EE-E146-95E1-6921214BB7ED}"/>
              </a:ext>
            </a:extLst>
          </p:cNvPr>
          <p:cNvSpPr txBox="1"/>
          <p:nvPr/>
        </p:nvSpPr>
        <p:spPr>
          <a:xfrm>
            <a:off x="111211" y="135929"/>
            <a:ext cx="36953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dplyr</a:t>
            </a:r>
            <a:r>
              <a:rPr lang="en-US" sz="2800" dirty="0"/>
              <a:t>: primary functions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370FAED-F5A9-704C-82E2-10C70CD241D9}"/>
              </a:ext>
            </a:extLst>
          </p:cNvPr>
          <p:cNvCxnSpPr>
            <a:cxnSpLocks/>
          </p:cNvCxnSpPr>
          <p:nvPr/>
        </p:nvCxnSpPr>
        <p:spPr>
          <a:xfrm>
            <a:off x="172993" y="753762"/>
            <a:ext cx="8798012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3CF48BB5-7489-8A46-A714-D285AD675BE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5927"/>
          <a:stretch/>
        </p:blipFill>
        <p:spPr>
          <a:xfrm>
            <a:off x="0" y="992154"/>
            <a:ext cx="6197827" cy="62678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188AF2C-2800-5149-897A-736366839F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993" y="2206942"/>
            <a:ext cx="8656214" cy="2787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278577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7AFBCD-B7EE-E146-95E1-6921214BB7ED}"/>
              </a:ext>
            </a:extLst>
          </p:cNvPr>
          <p:cNvSpPr txBox="1"/>
          <p:nvPr/>
        </p:nvSpPr>
        <p:spPr>
          <a:xfrm>
            <a:off x="111211" y="135929"/>
            <a:ext cx="36953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dplyr</a:t>
            </a:r>
            <a:r>
              <a:rPr lang="en-US" sz="2800" dirty="0"/>
              <a:t>: primary functions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370FAED-F5A9-704C-82E2-10C70CD241D9}"/>
              </a:ext>
            </a:extLst>
          </p:cNvPr>
          <p:cNvCxnSpPr>
            <a:cxnSpLocks/>
          </p:cNvCxnSpPr>
          <p:nvPr/>
        </p:nvCxnSpPr>
        <p:spPr>
          <a:xfrm>
            <a:off x="172993" y="753762"/>
            <a:ext cx="8798012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3CF48BB5-7489-8A46-A714-D285AD675BE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5927"/>
          <a:stretch/>
        </p:blipFill>
        <p:spPr>
          <a:xfrm>
            <a:off x="0" y="992154"/>
            <a:ext cx="6197827" cy="62678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5230352-166C-2347-B207-BD8DC0F78B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874" y="2046186"/>
            <a:ext cx="9158873" cy="3892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235231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7AFBCD-B7EE-E146-95E1-6921214BB7ED}"/>
              </a:ext>
            </a:extLst>
          </p:cNvPr>
          <p:cNvSpPr txBox="1"/>
          <p:nvPr/>
        </p:nvSpPr>
        <p:spPr>
          <a:xfrm>
            <a:off x="111211" y="135929"/>
            <a:ext cx="36953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dplyr</a:t>
            </a:r>
            <a:r>
              <a:rPr lang="en-US" sz="2800" dirty="0"/>
              <a:t>: primary functions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370FAED-F5A9-704C-82E2-10C70CD241D9}"/>
              </a:ext>
            </a:extLst>
          </p:cNvPr>
          <p:cNvCxnSpPr>
            <a:cxnSpLocks/>
          </p:cNvCxnSpPr>
          <p:nvPr/>
        </p:nvCxnSpPr>
        <p:spPr>
          <a:xfrm>
            <a:off x="172993" y="753762"/>
            <a:ext cx="8798012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106D4BFF-4D18-B44A-A2E4-3CF733D6228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711" b="41288"/>
          <a:stretch/>
        </p:blipFill>
        <p:spPr>
          <a:xfrm>
            <a:off x="172993" y="1113015"/>
            <a:ext cx="6122876" cy="56588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2079C06-F2B4-F94B-8AFD-2E640ACF3C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99" y="2038150"/>
            <a:ext cx="8915400" cy="354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98749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7AFBCD-B7EE-E146-95E1-6921214BB7ED}"/>
              </a:ext>
            </a:extLst>
          </p:cNvPr>
          <p:cNvSpPr txBox="1"/>
          <p:nvPr/>
        </p:nvSpPr>
        <p:spPr>
          <a:xfrm>
            <a:off x="111211" y="135929"/>
            <a:ext cx="36953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dplyr</a:t>
            </a:r>
            <a:r>
              <a:rPr lang="en-US" sz="2800" dirty="0"/>
              <a:t>: primary functions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370FAED-F5A9-704C-82E2-10C70CD241D9}"/>
              </a:ext>
            </a:extLst>
          </p:cNvPr>
          <p:cNvCxnSpPr>
            <a:cxnSpLocks/>
          </p:cNvCxnSpPr>
          <p:nvPr/>
        </p:nvCxnSpPr>
        <p:spPr>
          <a:xfrm>
            <a:off x="172993" y="753762"/>
            <a:ext cx="8798012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B2C49C4E-3DE0-C345-B3EC-48B497C45F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286"/>
          <a:stretch/>
        </p:blipFill>
        <p:spPr>
          <a:xfrm>
            <a:off x="172993" y="1065748"/>
            <a:ext cx="5808083" cy="67618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B366095-657C-CE42-9CDD-610185FE22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60" y="2161602"/>
            <a:ext cx="9029700" cy="298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6611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3084AF8-0852-1C4D-83C4-1FE75FA094C6}"/>
              </a:ext>
            </a:extLst>
          </p:cNvPr>
          <p:cNvSpPr txBox="1"/>
          <p:nvPr/>
        </p:nvSpPr>
        <p:spPr>
          <a:xfrm>
            <a:off x="280218" y="1002895"/>
            <a:ext cx="8480323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800" dirty="0"/>
              <a:t>Open </a:t>
            </a:r>
            <a:r>
              <a:rPr lang="en-US" sz="2800" dirty="0" err="1"/>
              <a:t>Rstudio</a:t>
            </a:r>
            <a:endParaRPr lang="en-US" sz="2800" dirty="0"/>
          </a:p>
          <a:p>
            <a:pPr marL="342900" indent="-342900">
              <a:buFont typeface="+mj-lt"/>
              <a:buAutoNum type="arabicPeriod"/>
            </a:pPr>
            <a:endParaRPr lang="en-US" sz="2800" dirty="0"/>
          </a:p>
          <a:p>
            <a:pPr marL="342900" indent="-342900">
              <a:buFont typeface="+mj-lt"/>
              <a:buAutoNum type="arabicPeriod"/>
            </a:pPr>
            <a:endParaRPr lang="en-US" sz="2800" dirty="0"/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Create your first script</a:t>
            </a:r>
          </a:p>
          <a:p>
            <a:pPr marL="342900" indent="-342900">
              <a:buFont typeface="+mj-lt"/>
              <a:buAutoNum type="arabicPeriod"/>
            </a:pPr>
            <a:endParaRPr lang="en-US" sz="2800" dirty="0"/>
          </a:p>
          <a:p>
            <a:pPr marL="342900" indent="-342900">
              <a:buFont typeface="+mj-lt"/>
              <a:buAutoNum type="arabicPeriod"/>
            </a:pPr>
            <a:endParaRPr lang="en-US" sz="2800" dirty="0"/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Write on top</a:t>
            </a:r>
          </a:p>
          <a:p>
            <a:r>
              <a:rPr lang="en-US" sz="2800" dirty="0"/>
              <a:t># Introduction to R</a:t>
            </a:r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4. Save it as </a:t>
            </a:r>
            <a:r>
              <a:rPr lang="en-US" sz="2800" dirty="0" err="1"/>
              <a:t>intro.R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662728384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7AFBCD-B7EE-E146-95E1-6921214BB7ED}"/>
              </a:ext>
            </a:extLst>
          </p:cNvPr>
          <p:cNvSpPr txBox="1"/>
          <p:nvPr/>
        </p:nvSpPr>
        <p:spPr>
          <a:xfrm>
            <a:off x="111211" y="135929"/>
            <a:ext cx="36953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dplyr</a:t>
            </a:r>
            <a:r>
              <a:rPr lang="en-US" sz="2800" dirty="0"/>
              <a:t>: primary functions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370FAED-F5A9-704C-82E2-10C70CD241D9}"/>
              </a:ext>
            </a:extLst>
          </p:cNvPr>
          <p:cNvCxnSpPr>
            <a:cxnSpLocks/>
          </p:cNvCxnSpPr>
          <p:nvPr/>
        </p:nvCxnSpPr>
        <p:spPr>
          <a:xfrm>
            <a:off x="172993" y="753762"/>
            <a:ext cx="8798012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B2C49C4E-3DE0-C345-B3EC-48B497C45F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286"/>
          <a:stretch/>
        </p:blipFill>
        <p:spPr>
          <a:xfrm>
            <a:off x="172993" y="1065748"/>
            <a:ext cx="5808083" cy="67618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1421BEE-6EA9-C34E-A9AE-7944B065E6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30" y="2053922"/>
            <a:ext cx="891540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072615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7AFBCD-B7EE-E146-95E1-6921214BB7ED}"/>
              </a:ext>
            </a:extLst>
          </p:cNvPr>
          <p:cNvSpPr txBox="1"/>
          <p:nvPr/>
        </p:nvSpPr>
        <p:spPr>
          <a:xfrm>
            <a:off x="111211" y="135929"/>
            <a:ext cx="36953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dplyr</a:t>
            </a:r>
            <a:r>
              <a:rPr lang="en-US" sz="2800" dirty="0"/>
              <a:t>: primary functions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370FAED-F5A9-704C-82E2-10C70CD241D9}"/>
              </a:ext>
            </a:extLst>
          </p:cNvPr>
          <p:cNvCxnSpPr>
            <a:cxnSpLocks/>
          </p:cNvCxnSpPr>
          <p:nvPr/>
        </p:nvCxnSpPr>
        <p:spPr>
          <a:xfrm>
            <a:off x="172993" y="753762"/>
            <a:ext cx="8798012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B2C49C4E-3DE0-C345-B3EC-48B497C45F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286"/>
          <a:stretch/>
        </p:blipFill>
        <p:spPr>
          <a:xfrm>
            <a:off x="172993" y="1065748"/>
            <a:ext cx="5808083" cy="67618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1741143-147F-9140-8BC9-1BCB21D076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11" y="2053922"/>
            <a:ext cx="885190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363998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7AFBCD-B7EE-E146-95E1-6921214BB7ED}"/>
              </a:ext>
            </a:extLst>
          </p:cNvPr>
          <p:cNvSpPr txBox="1"/>
          <p:nvPr/>
        </p:nvSpPr>
        <p:spPr>
          <a:xfrm>
            <a:off x="111211" y="135929"/>
            <a:ext cx="36953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dplyr</a:t>
            </a:r>
            <a:r>
              <a:rPr lang="en-US" sz="2800" dirty="0"/>
              <a:t>: primary functions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370FAED-F5A9-704C-82E2-10C70CD241D9}"/>
              </a:ext>
            </a:extLst>
          </p:cNvPr>
          <p:cNvCxnSpPr>
            <a:cxnSpLocks/>
          </p:cNvCxnSpPr>
          <p:nvPr/>
        </p:nvCxnSpPr>
        <p:spPr>
          <a:xfrm>
            <a:off x="172993" y="753762"/>
            <a:ext cx="8798012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B2C49C4E-3DE0-C345-B3EC-48B497C45F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286"/>
          <a:stretch/>
        </p:blipFill>
        <p:spPr>
          <a:xfrm>
            <a:off x="172993" y="1065748"/>
            <a:ext cx="5808083" cy="67618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0C0A402-3064-5845-8454-F9F83FBC38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001" y="2023049"/>
            <a:ext cx="8826500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838477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7AFBCD-B7EE-E146-95E1-6921214BB7ED}"/>
              </a:ext>
            </a:extLst>
          </p:cNvPr>
          <p:cNvSpPr txBox="1"/>
          <p:nvPr/>
        </p:nvSpPr>
        <p:spPr>
          <a:xfrm>
            <a:off x="111211" y="135929"/>
            <a:ext cx="36953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dplyr</a:t>
            </a:r>
            <a:r>
              <a:rPr lang="en-US" sz="2800" dirty="0"/>
              <a:t>: primary functions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370FAED-F5A9-704C-82E2-10C70CD241D9}"/>
              </a:ext>
            </a:extLst>
          </p:cNvPr>
          <p:cNvCxnSpPr>
            <a:cxnSpLocks/>
          </p:cNvCxnSpPr>
          <p:nvPr/>
        </p:nvCxnSpPr>
        <p:spPr>
          <a:xfrm>
            <a:off x="172993" y="753762"/>
            <a:ext cx="8798012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B2C49C4E-3DE0-C345-B3EC-48B497C45F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286"/>
          <a:stretch/>
        </p:blipFill>
        <p:spPr>
          <a:xfrm>
            <a:off x="172993" y="1065748"/>
            <a:ext cx="5808083" cy="67618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C3ED497-FB39-1247-A186-32D0252D41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99" y="2053922"/>
            <a:ext cx="8813800" cy="412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786860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7AFBCD-B7EE-E146-95E1-6921214BB7ED}"/>
              </a:ext>
            </a:extLst>
          </p:cNvPr>
          <p:cNvSpPr txBox="1"/>
          <p:nvPr/>
        </p:nvSpPr>
        <p:spPr>
          <a:xfrm>
            <a:off x="111211" y="135929"/>
            <a:ext cx="36953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dplyr</a:t>
            </a:r>
            <a:r>
              <a:rPr lang="en-US" sz="2800" dirty="0"/>
              <a:t>: primary functions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370FAED-F5A9-704C-82E2-10C70CD241D9}"/>
              </a:ext>
            </a:extLst>
          </p:cNvPr>
          <p:cNvCxnSpPr>
            <a:cxnSpLocks/>
          </p:cNvCxnSpPr>
          <p:nvPr/>
        </p:nvCxnSpPr>
        <p:spPr>
          <a:xfrm>
            <a:off x="172993" y="753762"/>
            <a:ext cx="8798012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B2C49C4E-3DE0-C345-B3EC-48B497C45F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286"/>
          <a:stretch/>
        </p:blipFill>
        <p:spPr>
          <a:xfrm>
            <a:off x="172993" y="1065748"/>
            <a:ext cx="5808083" cy="67618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9C7A2FD-3115-9B41-9B5A-35209B4D6F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779" y="2053922"/>
            <a:ext cx="8102600" cy="421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330646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7AFBCD-B7EE-E146-95E1-6921214BB7ED}"/>
              </a:ext>
            </a:extLst>
          </p:cNvPr>
          <p:cNvSpPr txBox="1"/>
          <p:nvPr/>
        </p:nvSpPr>
        <p:spPr>
          <a:xfrm>
            <a:off x="111211" y="135929"/>
            <a:ext cx="36953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dplyr</a:t>
            </a:r>
            <a:r>
              <a:rPr lang="en-US" sz="2800" dirty="0"/>
              <a:t>: primary functions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370FAED-F5A9-704C-82E2-10C70CD241D9}"/>
              </a:ext>
            </a:extLst>
          </p:cNvPr>
          <p:cNvCxnSpPr>
            <a:cxnSpLocks/>
          </p:cNvCxnSpPr>
          <p:nvPr/>
        </p:nvCxnSpPr>
        <p:spPr>
          <a:xfrm>
            <a:off x="172993" y="753762"/>
            <a:ext cx="8798012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B2C49C4E-3DE0-C345-B3EC-48B497C45F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286"/>
          <a:stretch/>
        </p:blipFill>
        <p:spPr>
          <a:xfrm>
            <a:off x="172993" y="1065748"/>
            <a:ext cx="5808083" cy="67618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EEABD06-3222-8346-8342-900CCA9455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399" y="2053922"/>
            <a:ext cx="8077200" cy="407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241094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6A8F1CF-FB4A-984B-8AD7-A2EC76B1F5C6}"/>
              </a:ext>
            </a:extLst>
          </p:cNvPr>
          <p:cNvSpPr txBox="1"/>
          <p:nvPr/>
        </p:nvSpPr>
        <p:spPr>
          <a:xfrm>
            <a:off x="2304841" y="3075057"/>
            <a:ext cx="45343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Plotting with ggplot2</a:t>
            </a:r>
          </a:p>
        </p:txBody>
      </p:sp>
    </p:spTree>
    <p:extLst>
      <p:ext uri="{BB962C8B-B14F-4D97-AF65-F5344CB8AC3E}">
        <p14:creationId xmlns:p14="http://schemas.microsoft.com/office/powerpoint/2010/main" val="1873831279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56FD329-5415-AF43-A243-E8F0206959EC}"/>
              </a:ext>
            </a:extLst>
          </p:cNvPr>
          <p:cNvSpPr txBox="1"/>
          <p:nvPr/>
        </p:nvSpPr>
        <p:spPr>
          <a:xfrm>
            <a:off x="111211" y="135929"/>
            <a:ext cx="51634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Plotting using </a:t>
            </a:r>
            <a:r>
              <a:rPr lang="en-US" sz="2800" dirty="0" err="1"/>
              <a:t>ggplot</a:t>
            </a:r>
            <a:r>
              <a:rPr lang="en-US" sz="2800" dirty="0"/>
              <a:t> – the dataset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EB6C21E-629F-D14E-9E30-35AB365A7F2F}"/>
              </a:ext>
            </a:extLst>
          </p:cNvPr>
          <p:cNvCxnSpPr>
            <a:cxnSpLocks/>
          </p:cNvCxnSpPr>
          <p:nvPr/>
        </p:nvCxnSpPr>
        <p:spPr>
          <a:xfrm>
            <a:off x="172993" y="753762"/>
            <a:ext cx="8798012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435952B7-919B-1344-AF5C-B83BB3DF1C3F}"/>
              </a:ext>
            </a:extLst>
          </p:cNvPr>
          <p:cNvSpPr txBox="1"/>
          <p:nvPr/>
        </p:nvSpPr>
        <p:spPr>
          <a:xfrm>
            <a:off x="263476" y="1976283"/>
            <a:ext cx="8303342" cy="230832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&gt; library(ggplot2)</a:t>
            </a:r>
            <a:br>
              <a:rPr lang="en-GB" dirty="0"/>
            </a:br>
            <a:r>
              <a:rPr lang="en-GB" dirty="0"/>
              <a:t>&gt; </a:t>
            </a:r>
            <a:r>
              <a:rPr lang="en-GB" dirty="0" err="1"/>
              <a:t>nmmaps</a:t>
            </a:r>
            <a:r>
              <a:rPr lang="en-GB" dirty="0"/>
              <a:t>&lt;‐</a:t>
            </a:r>
            <a:r>
              <a:rPr lang="en-GB" dirty="0" err="1"/>
              <a:t>read.csv</a:t>
            </a:r>
            <a:r>
              <a:rPr lang="en-GB" dirty="0"/>
              <a:t>("chicago‐nmmaps.csv",</a:t>
            </a:r>
            <a:r>
              <a:rPr lang="en-GB" dirty="0" err="1"/>
              <a:t>as.is</a:t>
            </a:r>
            <a:r>
              <a:rPr lang="en-GB" dirty="0"/>
              <a:t>=T) </a:t>
            </a:r>
          </a:p>
          <a:p>
            <a:r>
              <a:rPr lang="en-GB" dirty="0"/>
              <a:t>&gt; </a:t>
            </a:r>
            <a:r>
              <a:rPr lang="en-GB" dirty="0" err="1"/>
              <a:t>nmmaps$date</a:t>
            </a:r>
            <a:r>
              <a:rPr lang="en-GB" dirty="0"/>
              <a:t>&lt;‐</a:t>
            </a:r>
            <a:r>
              <a:rPr lang="en-GB" dirty="0" err="1"/>
              <a:t>as.Date</a:t>
            </a:r>
            <a:r>
              <a:rPr lang="en-GB" dirty="0"/>
              <a:t>(</a:t>
            </a:r>
            <a:r>
              <a:rPr lang="en-GB" dirty="0" err="1"/>
              <a:t>nmmaps$date</a:t>
            </a:r>
            <a:r>
              <a:rPr lang="en-GB" dirty="0"/>
              <a:t>) </a:t>
            </a:r>
          </a:p>
          <a:p>
            <a:r>
              <a:rPr lang="en-GB" dirty="0"/>
              <a:t>&gt; </a:t>
            </a:r>
            <a:r>
              <a:rPr lang="en-GB" dirty="0" err="1"/>
              <a:t>nmmaps</a:t>
            </a:r>
            <a:r>
              <a:rPr lang="en-GB" dirty="0"/>
              <a:t>&lt;‐</a:t>
            </a:r>
            <a:r>
              <a:rPr lang="en-GB" dirty="0" err="1"/>
              <a:t>nmmaps</a:t>
            </a:r>
            <a:r>
              <a:rPr lang="en-GB" dirty="0"/>
              <a:t>[</a:t>
            </a:r>
            <a:r>
              <a:rPr lang="en-GB" dirty="0" err="1"/>
              <a:t>nmmaps$date</a:t>
            </a:r>
            <a:r>
              <a:rPr lang="en-GB" dirty="0"/>
              <a:t>&gt;</a:t>
            </a:r>
            <a:r>
              <a:rPr lang="en-GB" dirty="0" err="1"/>
              <a:t>as.Date</a:t>
            </a:r>
            <a:r>
              <a:rPr lang="en-GB" dirty="0"/>
              <a:t>("1996‐12‐31"),] </a:t>
            </a:r>
          </a:p>
          <a:p>
            <a:r>
              <a:rPr lang="en-GB" dirty="0"/>
              <a:t>&gt; </a:t>
            </a:r>
            <a:r>
              <a:rPr lang="en-GB" dirty="0" err="1"/>
              <a:t>nmmaps$year</a:t>
            </a:r>
            <a:r>
              <a:rPr lang="en-GB" dirty="0"/>
              <a:t>&lt;‐substring(nmmaps$date,1,4)</a:t>
            </a:r>
            <a:br>
              <a:rPr lang="en-GB" dirty="0"/>
            </a:br>
            <a:r>
              <a:rPr lang="en-GB" dirty="0"/>
              <a:t>&gt; head(</a:t>
            </a:r>
            <a:r>
              <a:rPr lang="en-GB" dirty="0" err="1"/>
              <a:t>nmmaps</a:t>
            </a:r>
            <a:r>
              <a:rPr lang="en-GB" dirty="0"/>
              <a:t>)</a:t>
            </a:r>
            <a:br>
              <a:rPr lang="en-GB" dirty="0"/>
            </a:br>
            <a:endParaRPr lang="en-GB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309F73-259E-B342-9BB8-693A9B9B7B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80" y="4507854"/>
            <a:ext cx="8362335" cy="199854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917554E-1B73-6D4A-BAFB-28812651AD8B}"/>
              </a:ext>
            </a:extLst>
          </p:cNvPr>
          <p:cNvSpPr txBox="1"/>
          <p:nvPr/>
        </p:nvSpPr>
        <p:spPr>
          <a:xfrm>
            <a:off x="172993" y="903358"/>
            <a:ext cx="87075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We're using data from the National Morbidity and Mortality Air Pollution Study (NMMAPS)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To make the plots manageable we're limiting the data to Chicago and 1997-2000 </a:t>
            </a:r>
            <a:endParaRPr lang="en-GB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169634976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59D1C1F-28E0-F44B-92A1-82B52048B74E}"/>
              </a:ext>
            </a:extLst>
          </p:cNvPr>
          <p:cNvSpPr txBox="1"/>
          <p:nvPr/>
        </p:nvSpPr>
        <p:spPr>
          <a:xfrm>
            <a:off x="111211" y="135929"/>
            <a:ext cx="54563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Plotting using </a:t>
            </a:r>
            <a:r>
              <a:rPr lang="en-US" sz="2800" dirty="0" err="1"/>
              <a:t>ggplot</a:t>
            </a:r>
            <a:r>
              <a:rPr lang="en-US" sz="2800" dirty="0"/>
              <a:t> – a default plot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353A6C9-88FB-4C49-884B-6E52551187FB}"/>
              </a:ext>
            </a:extLst>
          </p:cNvPr>
          <p:cNvCxnSpPr>
            <a:cxnSpLocks/>
          </p:cNvCxnSpPr>
          <p:nvPr/>
        </p:nvCxnSpPr>
        <p:spPr>
          <a:xfrm>
            <a:off x="172993" y="753762"/>
            <a:ext cx="8798012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50592989-46C9-5940-801D-B8E01F4683F8}"/>
              </a:ext>
            </a:extLst>
          </p:cNvPr>
          <p:cNvSpPr txBox="1"/>
          <p:nvPr/>
        </p:nvSpPr>
        <p:spPr>
          <a:xfrm>
            <a:off x="172993" y="1106130"/>
            <a:ext cx="8798012" cy="92333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&gt; g&lt;‐</a:t>
            </a:r>
            <a:r>
              <a:rPr lang="en-GB" dirty="0" err="1"/>
              <a:t>ggplot</a:t>
            </a:r>
            <a:r>
              <a:rPr lang="en-GB" dirty="0"/>
              <a:t>(</a:t>
            </a:r>
            <a:r>
              <a:rPr lang="en-GB" dirty="0" err="1"/>
              <a:t>nmmaps,aes</a:t>
            </a:r>
            <a:r>
              <a:rPr lang="en-GB" dirty="0"/>
              <a:t>(</a:t>
            </a:r>
            <a:r>
              <a:rPr lang="en-GB" dirty="0" err="1"/>
              <a:t>date,temp</a:t>
            </a:r>
            <a:r>
              <a:rPr lang="en-GB" dirty="0"/>
              <a:t>)) + </a:t>
            </a:r>
            <a:r>
              <a:rPr lang="en-GB" dirty="0" err="1"/>
              <a:t>geom_point</a:t>
            </a:r>
            <a:r>
              <a:rPr lang="en-GB" dirty="0"/>
              <a:t>(</a:t>
            </a:r>
            <a:r>
              <a:rPr lang="en-GB" dirty="0" err="1"/>
              <a:t>color</a:t>
            </a:r>
            <a:r>
              <a:rPr lang="en-GB" dirty="0"/>
              <a:t>="firebrick") </a:t>
            </a:r>
          </a:p>
          <a:p>
            <a:r>
              <a:rPr lang="en-GB" dirty="0"/>
              <a:t>&gt; g 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2C79E0-18B0-F346-9009-8D4E113587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5355" y="2233277"/>
            <a:ext cx="4395552" cy="4432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440375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372C617-6861-6446-B4A7-E7F553FC9EC9}"/>
              </a:ext>
            </a:extLst>
          </p:cNvPr>
          <p:cNvSpPr txBox="1"/>
          <p:nvPr/>
        </p:nvSpPr>
        <p:spPr>
          <a:xfrm>
            <a:off x="111211" y="135929"/>
            <a:ext cx="66445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Plotting using </a:t>
            </a:r>
            <a:r>
              <a:rPr lang="en-US" sz="2800" dirty="0" err="1"/>
              <a:t>ggplot</a:t>
            </a:r>
            <a:r>
              <a:rPr lang="en-US" sz="2800" dirty="0"/>
              <a:t> – working with the title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3184389-CBEF-8749-A243-8C385B75EB9A}"/>
              </a:ext>
            </a:extLst>
          </p:cNvPr>
          <p:cNvCxnSpPr>
            <a:cxnSpLocks/>
          </p:cNvCxnSpPr>
          <p:nvPr/>
        </p:nvCxnSpPr>
        <p:spPr>
          <a:xfrm>
            <a:off x="172993" y="753762"/>
            <a:ext cx="8798012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159C00B-1794-4F48-A887-8E9E334A76E6}"/>
              </a:ext>
            </a:extLst>
          </p:cNvPr>
          <p:cNvSpPr txBox="1"/>
          <p:nvPr/>
        </p:nvSpPr>
        <p:spPr>
          <a:xfrm>
            <a:off x="172993" y="1106130"/>
            <a:ext cx="8798012" cy="92333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&gt; g &lt;‐ g + </a:t>
            </a:r>
            <a:r>
              <a:rPr lang="en-GB" dirty="0" err="1"/>
              <a:t>ggtitle</a:t>
            </a:r>
            <a:r>
              <a:rPr lang="en-GB" dirty="0"/>
              <a:t>('Temperature') </a:t>
            </a:r>
          </a:p>
          <a:p>
            <a:r>
              <a:rPr lang="en-GB" dirty="0"/>
              <a:t>&gt; g 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1D50C3E-E152-F842-A77B-6AEB4E9007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9764" y="2194865"/>
            <a:ext cx="4624469" cy="4545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3452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CAD6C4-516C-7143-9495-E883984901D8}"/>
              </a:ext>
            </a:extLst>
          </p:cNvPr>
          <p:cNvSpPr txBox="1"/>
          <p:nvPr/>
        </p:nvSpPr>
        <p:spPr>
          <a:xfrm>
            <a:off x="111211" y="135929"/>
            <a:ext cx="78790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>
                <a:latin typeface="Helvetica" pitchFamily="2" charset="0"/>
              </a:rPr>
              <a:t>Git</a:t>
            </a:r>
            <a:r>
              <a:rPr lang="en-US" sz="2800" dirty="0">
                <a:latin typeface="Helvetica" pitchFamily="2" charset="0"/>
              </a:rPr>
              <a:t> - version control system for tracking changes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9979354-F08E-C841-914C-E51D46E196EF}"/>
              </a:ext>
            </a:extLst>
          </p:cNvPr>
          <p:cNvCxnSpPr>
            <a:cxnSpLocks/>
          </p:cNvCxnSpPr>
          <p:nvPr/>
        </p:nvCxnSpPr>
        <p:spPr>
          <a:xfrm>
            <a:off x="172993" y="753762"/>
            <a:ext cx="8798012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F6E10DB-1E50-2048-987A-B35457A49360}"/>
              </a:ext>
            </a:extLst>
          </p:cNvPr>
          <p:cNvSpPr txBox="1"/>
          <p:nvPr/>
        </p:nvSpPr>
        <p:spPr>
          <a:xfrm>
            <a:off x="111211" y="1149178"/>
            <a:ext cx="7019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Scripts are not static and you are not the only one working on them!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3A3C320-F561-644A-AB1E-8B4351AAE3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08539"/>
            <a:ext cx="8961598" cy="29965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7692C08-B8C1-C040-A973-03BC263EA2B2}"/>
              </a:ext>
            </a:extLst>
          </p:cNvPr>
          <p:cNvSpPr txBox="1"/>
          <p:nvPr/>
        </p:nvSpPr>
        <p:spPr>
          <a:xfrm>
            <a:off x="4580571" y="6352739"/>
            <a:ext cx="4563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>
                <a:hlinkClick r:id="rId3"/>
              </a:rPr>
              <a:t>https://github.com/thmourikis/Introduction2R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15626979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37739D-6350-A349-97FC-C69CD78F6FE8}"/>
              </a:ext>
            </a:extLst>
          </p:cNvPr>
          <p:cNvSpPr txBox="1"/>
          <p:nvPr/>
        </p:nvSpPr>
        <p:spPr>
          <a:xfrm>
            <a:off x="111211" y="135929"/>
            <a:ext cx="60268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Plotting using </a:t>
            </a:r>
            <a:r>
              <a:rPr lang="en-US" sz="2800" dirty="0" err="1"/>
              <a:t>ggplot</a:t>
            </a:r>
            <a:r>
              <a:rPr lang="en-US" sz="2800" dirty="0"/>
              <a:t> – title size and face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2AED033-527D-2546-A692-EB01827760B1}"/>
              </a:ext>
            </a:extLst>
          </p:cNvPr>
          <p:cNvCxnSpPr>
            <a:cxnSpLocks/>
          </p:cNvCxnSpPr>
          <p:nvPr/>
        </p:nvCxnSpPr>
        <p:spPr>
          <a:xfrm>
            <a:off x="172993" y="753762"/>
            <a:ext cx="8798012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9A08296-F4FF-2E48-B5AA-1D10DDC4A0EE}"/>
              </a:ext>
            </a:extLst>
          </p:cNvPr>
          <p:cNvSpPr txBox="1"/>
          <p:nvPr/>
        </p:nvSpPr>
        <p:spPr>
          <a:xfrm>
            <a:off x="172993" y="1106130"/>
            <a:ext cx="8798012" cy="6463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&gt; </a:t>
            </a:r>
            <a:r>
              <a:rPr lang="en-GB" dirty="0" err="1"/>
              <a:t>g+theme</a:t>
            </a:r>
            <a:r>
              <a:rPr lang="en-GB" dirty="0"/>
              <a:t>(</a:t>
            </a:r>
            <a:r>
              <a:rPr lang="en-GB" dirty="0" err="1"/>
              <a:t>plot.title</a:t>
            </a:r>
            <a:r>
              <a:rPr lang="en-GB" dirty="0"/>
              <a:t>=</a:t>
            </a:r>
            <a:r>
              <a:rPr lang="en-GB" dirty="0" err="1"/>
              <a:t>element_text</a:t>
            </a:r>
            <a:r>
              <a:rPr lang="en-GB" dirty="0"/>
              <a:t>(size=20,face="bold",</a:t>
            </a:r>
            <a:r>
              <a:rPr lang="en-GB" dirty="0" err="1"/>
              <a:t>vjust</a:t>
            </a:r>
            <a:r>
              <a:rPr lang="en-GB" dirty="0"/>
              <a:t>=2)) 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A57332-A1C7-A146-8379-B45FE27AC8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5708" y="1886496"/>
            <a:ext cx="4902962" cy="4853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391040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A9DA09B-D275-D042-9AE5-7B0667F4AB51}"/>
              </a:ext>
            </a:extLst>
          </p:cNvPr>
          <p:cNvSpPr txBox="1"/>
          <p:nvPr/>
        </p:nvSpPr>
        <p:spPr>
          <a:xfrm>
            <a:off x="111211" y="135929"/>
            <a:ext cx="47726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Plotting using </a:t>
            </a:r>
            <a:r>
              <a:rPr lang="en-US" sz="2800" dirty="0" err="1"/>
              <a:t>ggplot</a:t>
            </a:r>
            <a:r>
              <a:rPr lang="en-US" sz="2800" dirty="0"/>
              <a:t> – title font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2CD49AE-5A1F-B94D-8446-DED1C34AE686}"/>
              </a:ext>
            </a:extLst>
          </p:cNvPr>
          <p:cNvCxnSpPr>
            <a:cxnSpLocks/>
          </p:cNvCxnSpPr>
          <p:nvPr/>
        </p:nvCxnSpPr>
        <p:spPr>
          <a:xfrm>
            <a:off x="172993" y="753762"/>
            <a:ext cx="8798012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9F96884C-E311-A443-AEB7-54EC9F80F371}"/>
              </a:ext>
            </a:extLst>
          </p:cNvPr>
          <p:cNvSpPr txBox="1"/>
          <p:nvPr/>
        </p:nvSpPr>
        <p:spPr>
          <a:xfrm>
            <a:off x="172993" y="1106130"/>
            <a:ext cx="8798012" cy="120032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&gt; library(</a:t>
            </a:r>
            <a:r>
              <a:rPr lang="en-GB" dirty="0" err="1"/>
              <a:t>extrafont</a:t>
            </a:r>
            <a:r>
              <a:rPr lang="en-GB" dirty="0"/>
              <a:t>) </a:t>
            </a:r>
          </a:p>
          <a:p>
            <a:r>
              <a:rPr lang="en-GB" dirty="0"/>
              <a:t>&gt; </a:t>
            </a:r>
            <a:r>
              <a:rPr lang="en-GB" dirty="0" err="1"/>
              <a:t>g+theme</a:t>
            </a:r>
            <a:r>
              <a:rPr lang="en-GB" dirty="0"/>
              <a:t>(</a:t>
            </a:r>
            <a:r>
              <a:rPr lang="en-GB" dirty="0" err="1"/>
              <a:t>plot.title</a:t>
            </a:r>
            <a:r>
              <a:rPr lang="en-GB" dirty="0"/>
              <a:t>=</a:t>
            </a:r>
            <a:r>
              <a:rPr lang="en-GB" dirty="0" err="1"/>
              <a:t>element_text</a:t>
            </a:r>
            <a:r>
              <a:rPr lang="en-GB" dirty="0"/>
              <a:t>(size=30,lineheight=.8, </a:t>
            </a:r>
            <a:r>
              <a:rPr lang="en-GB" dirty="0" err="1"/>
              <a:t>vjust</a:t>
            </a:r>
            <a:r>
              <a:rPr lang="en-GB" dirty="0"/>
              <a:t>=1,family="Bauhaus93")) </a:t>
            </a:r>
          </a:p>
          <a:p>
            <a:endParaRPr lang="en-GB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41C008-FDD6-1D4F-8CD4-FAC31B3370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4216" y="2335994"/>
            <a:ext cx="4576301" cy="4522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433527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020D4B9-3BE8-154F-A3B9-AC4A2EBE6FBE}"/>
              </a:ext>
            </a:extLst>
          </p:cNvPr>
          <p:cNvSpPr txBox="1"/>
          <p:nvPr/>
        </p:nvSpPr>
        <p:spPr>
          <a:xfrm>
            <a:off x="111211" y="135929"/>
            <a:ext cx="47726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Plotting using </a:t>
            </a:r>
            <a:r>
              <a:rPr lang="en-US" sz="2800" dirty="0" err="1"/>
              <a:t>ggplot</a:t>
            </a:r>
            <a:r>
              <a:rPr lang="en-US" sz="2800" dirty="0"/>
              <a:t> – title font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D275AC2-5529-ED43-8607-14A5B7205E38}"/>
              </a:ext>
            </a:extLst>
          </p:cNvPr>
          <p:cNvCxnSpPr>
            <a:cxnSpLocks/>
          </p:cNvCxnSpPr>
          <p:nvPr/>
        </p:nvCxnSpPr>
        <p:spPr>
          <a:xfrm>
            <a:off x="172993" y="753762"/>
            <a:ext cx="8798012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55B2D6EA-8E00-D34E-A42C-A3876FD1A697}"/>
              </a:ext>
            </a:extLst>
          </p:cNvPr>
          <p:cNvSpPr txBox="1"/>
          <p:nvPr/>
        </p:nvSpPr>
        <p:spPr>
          <a:xfrm>
            <a:off x="172993" y="1106130"/>
            <a:ext cx="8798012" cy="92333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&gt; g&lt;‐</a:t>
            </a:r>
            <a:r>
              <a:rPr lang="en-GB" dirty="0" err="1"/>
              <a:t>g+ggtitle</a:t>
            </a:r>
            <a:r>
              <a:rPr lang="en-GB" dirty="0"/>
              <a:t>("This is a longer\</a:t>
            </a:r>
            <a:r>
              <a:rPr lang="en-GB" dirty="0" err="1"/>
              <a:t>ntitle</a:t>
            </a:r>
            <a:r>
              <a:rPr lang="en-GB" dirty="0"/>
              <a:t> than expected")</a:t>
            </a:r>
          </a:p>
          <a:p>
            <a:r>
              <a:rPr lang="en-GB" dirty="0"/>
              <a:t> </a:t>
            </a:r>
          </a:p>
          <a:p>
            <a:r>
              <a:rPr lang="en-GB" dirty="0"/>
              <a:t>&gt; </a:t>
            </a:r>
            <a:r>
              <a:rPr lang="en-GB" dirty="0" err="1"/>
              <a:t>g+theme</a:t>
            </a:r>
            <a:r>
              <a:rPr lang="en-GB" dirty="0"/>
              <a:t>(</a:t>
            </a:r>
            <a:r>
              <a:rPr lang="en-GB" dirty="0" err="1"/>
              <a:t>plot.title</a:t>
            </a:r>
            <a:r>
              <a:rPr lang="en-GB" dirty="0"/>
              <a:t>=</a:t>
            </a:r>
            <a:r>
              <a:rPr lang="en-GB" dirty="0" err="1"/>
              <a:t>element_text</a:t>
            </a:r>
            <a:r>
              <a:rPr lang="en-GB" dirty="0"/>
              <a:t>(size=20,face="bold",</a:t>
            </a:r>
            <a:r>
              <a:rPr lang="en-GB" dirty="0" err="1"/>
              <a:t>vjust</a:t>
            </a:r>
            <a:r>
              <a:rPr lang="en-GB" dirty="0"/>
              <a:t>=1,lineheight=0.6))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370665-61DC-BD4E-AE20-69923C1D50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1355" y="2186192"/>
            <a:ext cx="4567651" cy="4583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60637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BC9368B-34AF-D148-AF15-B11DF5E7D961}"/>
              </a:ext>
            </a:extLst>
          </p:cNvPr>
          <p:cNvSpPr txBox="1"/>
          <p:nvPr/>
        </p:nvSpPr>
        <p:spPr>
          <a:xfrm>
            <a:off x="111211" y="135929"/>
            <a:ext cx="60400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Plotting using </a:t>
            </a:r>
            <a:r>
              <a:rPr lang="en-US" sz="2800" dirty="0" err="1"/>
              <a:t>ggplot</a:t>
            </a:r>
            <a:r>
              <a:rPr lang="en-US" sz="2800" dirty="0"/>
              <a:t> – working with axis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72CC1F9-57EA-A141-A225-D6E9022242E4}"/>
              </a:ext>
            </a:extLst>
          </p:cNvPr>
          <p:cNvCxnSpPr>
            <a:cxnSpLocks/>
          </p:cNvCxnSpPr>
          <p:nvPr/>
        </p:nvCxnSpPr>
        <p:spPr>
          <a:xfrm>
            <a:off x="172993" y="753762"/>
            <a:ext cx="8798012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5662B906-928C-8448-9AE1-EF9B78A96EE1}"/>
              </a:ext>
            </a:extLst>
          </p:cNvPr>
          <p:cNvSpPr txBox="1"/>
          <p:nvPr/>
        </p:nvSpPr>
        <p:spPr>
          <a:xfrm>
            <a:off x="172993" y="1106130"/>
            <a:ext cx="8798012" cy="92333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&gt; g &lt;‐ g + </a:t>
            </a:r>
            <a:r>
              <a:rPr lang="en-GB" dirty="0" err="1"/>
              <a:t>xlab</a:t>
            </a:r>
            <a:r>
              <a:rPr lang="en-GB" dirty="0"/>
              <a:t>(“Date”) + </a:t>
            </a:r>
            <a:r>
              <a:rPr lang="en-GB" dirty="0" err="1"/>
              <a:t>ylab</a:t>
            </a:r>
            <a:r>
              <a:rPr lang="en-GB" dirty="0"/>
              <a:t>(expression(paste0("Temperature(",</a:t>
            </a:r>
            <a:r>
              <a:rPr lang="en-GB" dirty="0" err="1"/>
              <a:t>degree~F</a:t>
            </a:r>
            <a:r>
              <a:rPr lang="en-GB" dirty="0"/>
              <a:t>,")"))</a:t>
            </a:r>
          </a:p>
          <a:p>
            <a:endParaRPr lang="en-GB" dirty="0"/>
          </a:p>
          <a:p>
            <a:r>
              <a:rPr lang="en-GB" dirty="0"/>
              <a:t>&gt; 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4E4F2F-40E6-F144-8DF2-C28E65C38D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9297" y="2246055"/>
            <a:ext cx="4714961" cy="4611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66604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DD36AC4-1998-714E-8CB6-1EA58F612CBA}"/>
              </a:ext>
            </a:extLst>
          </p:cNvPr>
          <p:cNvSpPr txBox="1"/>
          <p:nvPr/>
        </p:nvSpPr>
        <p:spPr>
          <a:xfrm>
            <a:off x="111211" y="135929"/>
            <a:ext cx="60750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Plotting using </a:t>
            </a:r>
            <a:r>
              <a:rPr lang="en-US" sz="2800" dirty="0" err="1"/>
              <a:t>ggplot</a:t>
            </a:r>
            <a:r>
              <a:rPr lang="en-US" sz="2800" dirty="0"/>
              <a:t> – axis text and ticks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B5C1D8F-B9DB-5F43-9650-AC4E1181A026}"/>
              </a:ext>
            </a:extLst>
          </p:cNvPr>
          <p:cNvCxnSpPr>
            <a:cxnSpLocks/>
          </p:cNvCxnSpPr>
          <p:nvPr/>
        </p:nvCxnSpPr>
        <p:spPr>
          <a:xfrm>
            <a:off x="172993" y="753762"/>
            <a:ext cx="8798012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98248A9F-1554-1046-BB3A-CD682F63F694}"/>
              </a:ext>
            </a:extLst>
          </p:cNvPr>
          <p:cNvSpPr txBox="1"/>
          <p:nvPr/>
        </p:nvSpPr>
        <p:spPr>
          <a:xfrm>
            <a:off x="172993" y="1106130"/>
            <a:ext cx="8798012" cy="92333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&gt; g + theme(</a:t>
            </a:r>
            <a:r>
              <a:rPr lang="en-GB" dirty="0" err="1"/>
              <a:t>axis.ticks.y</a:t>
            </a:r>
            <a:r>
              <a:rPr lang="en-GB" dirty="0"/>
              <a:t>=</a:t>
            </a:r>
            <a:r>
              <a:rPr lang="en-GB" dirty="0" err="1"/>
              <a:t>element_blank</a:t>
            </a:r>
            <a:r>
              <a:rPr lang="en-GB" dirty="0"/>
              <a:t>(),</a:t>
            </a:r>
            <a:r>
              <a:rPr lang="en-GB" dirty="0" err="1"/>
              <a:t>axis.text.y</a:t>
            </a:r>
            <a:r>
              <a:rPr lang="en-GB" dirty="0"/>
              <a:t>=</a:t>
            </a:r>
            <a:r>
              <a:rPr lang="en-GB" dirty="0" err="1"/>
              <a:t>element_blank</a:t>
            </a:r>
            <a:r>
              <a:rPr lang="en-GB" dirty="0"/>
              <a:t>()) </a:t>
            </a:r>
          </a:p>
          <a:p>
            <a:endParaRPr lang="en-GB" dirty="0"/>
          </a:p>
          <a:p>
            <a:r>
              <a:rPr lang="en-GB" dirty="0"/>
              <a:t>&gt; 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58E3C0D-AE61-DF48-812F-1B79B4B527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3930" y="2184048"/>
            <a:ext cx="4761838" cy="4673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516880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600DABA-E5E7-E345-B8F4-617D856107E5}"/>
              </a:ext>
            </a:extLst>
          </p:cNvPr>
          <p:cNvSpPr txBox="1"/>
          <p:nvPr/>
        </p:nvSpPr>
        <p:spPr>
          <a:xfrm>
            <a:off x="111211" y="135929"/>
            <a:ext cx="80489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Plotting using </a:t>
            </a:r>
            <a:r>
              <a:rPr lang="en-US" sz="2800" dirty="0" err="1"/>
              <a:t>ggplot</a:t>
            </a:r>
            <a:r>
              <a:rPr lang="en-US" sz="2800" dirty="0"/>
              <a:t> – change size and rotate axis text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2AB7C70-DF7F-A144-B6D1-C20734AF01F3}"/>
              </a:ext>
            </a:extLst>
          </p:cNvPr>
          <p:cNvCxnSpPr>
            <a:cxnSpLocks/>
          </p:cNvCxnSpPr>
          <p:nvPr/>
        </p:nvCxnSpPr>
        <p:spPr>
          <a:xfrm>
            <a:off x="172993" y="753762"/>
            <a:ext cx="8798012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5769FB82-5797-ED4A-B1DB-81AB087D13F3}"/>
              </a:ext>
            </a:extLst>
          </p:cNvPr>
          <p:cNvSpPr txBox="1"/>
          <p:nvPr/>
        </p:nvSpPr>
        <p:spPr>
          <a:xfrm>
            <a:off x="172993" y="1106130"/>
            <a:ext cx="8798012" cy="92333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&gt; g + theme(</a:t>
            </a:r>
            <a:r>
              <a:rPr lang="en-GB" dirty="0" err="1"/>
              <a:t>axis.text.x</a:t>
            </a:r>
            <a:r>
              <a:rPr lang="en-GB" dirty="0"/>
              <a:t>=</a:t>
            </a:r>
            <a:r>
              <a:rPr lang="en-GB" dirty="0" err="1"/>
              <a:t>element_text</a:t>
            </a:r>
            <a:r>
              <a:rPr lang="en-GB" dirty="0"/>
              <a:t>(angle=50,size=20,vjust=0.5)) </a:t>
            </a:r>
          </a:p>
          <a:p>
            <a:endParaRPr lang="en-GB" dirty="0"/>
          </a:p>
          <a:p>
            <a:r>
              <a:rPr lang="en-GB" dirty="0"/>
              <a:t>&gt; 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0023BD9-DE47-1D44-AAB7-A087B0815A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4377" y="2096042"/>
            <a:ext cx="4794630" cy="4761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981001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B3629E-E14E-0846-BAE1-058923F813EF}"/>
              </a:ext>
            </a:extLst>
          </p:cNvPr>
          <p:cNvSpPr txBox="1"/>
          <p:nvPr/>
        </p:nvSpPr>
        <p:spPr>
          <a:xfrm>
            <a:off x="111211" y="135929"/>
            <a:ext cx="58627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Plotting using </a:t>
            </a:r>
            <a:r>
              <a:rPr lang="en-US" sz="2800" dirty="0" err="1"/>
              <a:t>ggplot</a:t>
            </a:r>
            <a:r>
              <a:rPr lang="en-US" sz="2800" dirty="0"/>
              <a:t> – axis title </a:t>
            </a:r>
            <a:r>
              <a:rPr lang="en-US" sz="2800" dirty="0" err="1"/>
              <a:t>colours</a:t>
            </a:r>
            <a:endParaRPr lang="en-US" sz="2800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6D0150E-5174-AA43-9896-18D71EA8719B}"/>
              </a:ext>
            </a:extLst>
          </p:cNvPr>
          <p:cNvCxnSpPr>
            <a:cxnSpLocks/>
          </p:cNvCxnSpPr>
          <p:nvPr/>
        </p:nvCxnSpPr>
        <p:spPr>
          <a:xfrm>
            <a:off x="172993" y="753762"/>
            <a:ext cx="8798012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355A8CE-EFA3-F244-A2D6-CCA9EA1ADF07}"/>
              </a:ext>
            </a:extLst>
          </p:cNvPr>
          <p:cNvSpPr txBox="1"/>
          <p:nvPr/>
        </p:nvSpPr>
        <p:spPr>
          <a:xfrm>
            <a:off x="172993" y="1106130"/>
            <a:ext cx="8798012" cy="92333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&gt; g + theme( </a:t>
            </a:r>
            <a:r>
              <a:rPr lang="en-GB" dirty="0" err="1"/>
              <a:t>axis.title.x</a:t>
            </a:r>
            <a:r>
              <a:rPr lang="en-GB" dirty="0"/>
              <a:t>=</a:t>
            </a:r>
            <a:r>
              <a:rPr lang="en-GB" dirty="0" err="1"/>
              <a:t>element_text</a:t>
            </a:r>
            <a:r>
              <a:rPr lang="en-GB" dirty="0"/>
              <a:t>(</a:t>
            </a:r>
            <a:r>
              <a:rPr lang="en-GB" dirty="0" err="1"/>
              <a:t>color</a:t>
            </a:r>
            <a:r>
              <a:rPr lang="en-GB" dirty="0"/>
              <a:t>="</a:t>
            </a:r>
            <a:r>
              <a:rPr lang="en-GB" dirty="0" err="1"/>
              <a:t>forestgreen</a:t>
            </a:r>
            <a:r>
              <a:rPr lang="en-GB" dirty="0"/>
              <a:t>",</a:t>
            </a:r>
            <a:r>
              <a:rPr lang="en-GB" dirty="0" err="1"/>
              <a:t>vjust</a:t>
            </a:r>
            <a:r>
              <a:rPr lang="en-GB" dirty="0"/>
              <a:t>=‐0.35), 			      </a:t>
            </a:r>
            <a:r>
              <a:rPr lang="en-GB" dirty="0" err="1"/>
              <a:t>axis.title.y</a:t>
            </a:r>
            <a:r>
              <a:rPr lang="en-GB" dirty="0"/>
              <a:t>=</a:t>
            </a:r>
            <a:r>
              <a:rPr lang="en-GB" dirty="0" err="1"/>
              <a:t>element_text</a:t>
            </a:r>
            <a:r>
              <a:rPr lang="en-GB" dirty="0"/>
              <a:t>(</a:t>
            </a:r>
            <a:r>
              <a:rPr lang="en-GB" dirty="0" err="1"/>
              <a:t>color</a:t>
            </a:r>
            <a:r>
              <a:rPr lang="en-GB" dirty="0"/>
              <a:t>="</a:t>
            </a:r>
            <a:r>
              <a:rPr lang="en-GB" dirty="0" err="1"/>
              <a:t>cadetblue</a:t>
            </a:r>
            <a:r>
              <a:rPr lang="en-GB" dirty="0"/>
              <a:t>",</a:t>
            </a:r>
            <a:r>
              <a:rPr lang="en-GB" dirty="0" err="1"/>
              <a:t>vjust</a:t>
            </a:r>
            <a:r>
              <a:rPr lang="en-GB" dirty="0"/>
              <a:t>=0.35) ) </a:t>
            </a:r>
          </a:p>
          <a:p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24FD80B-F608-4842-B7D1-4D52529DBC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3024" y="2153265"/>
            <a:ext cx="4610310" cy="4586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657732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1A27056-507E-294A-83A5-F190E955316A}"/>
              </a:ext>
            </a:extLst>
          </p:cNvPr>
          <p:cNvSpPr txBox="1"/>
          <p:nvPr/>
        </p:nvSpPr>
        <p:spPr>
          <a:xfrm>
            <a:off x="111211" y="135929"/>
            <a:ext cx="68614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Plotting using </a:t>
            </a:r>
            <a:r>
              <a:rPr lang="en-US" sz="2800" dirty="0" err="1"/>
              <a:t>ggplot</a:t>
            </a:r>
            <a:r>
              <a:rPr lang="en-US" sz="2800" dirty="0"/>
              <a:t> – limit an axis to a range 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18675AA-58D0-F545-9DD5-BB76B17D0822}"/>
              </a:ext>
            </a:extLst>
          </p:cNvPr>
          <p:cNvCxnSpPr>
            <a:cxnSpLocks/>
          </p:cNvCxnSpPr>
          <p:nvPr/>
        </p:nvCxnSpPr>
        <p:spPr>
          <a:xfrm>
            <a:off x="172993" y="753762"/>
            <a:ext cx="8798012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91EADF58-6722-AE46-8CF2-2E0699EB499F}"/>
              </a:ext>
            </a:extLst>
          </p:cNvPr>
          <p:cNvSpPr txBox="1"/>
          <p:nvPr/>
        </p:nvSpPr>
        <p:spPr>
          <a:xfrm>
            <a:off x="172993" y="1106130"/>
            <a:ext cx="8798012" cy="6463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&gt; g + </a:t>
            </a:r>
            <a:r>
              <a:rPr lang="en-GB" dirty="0" err="1"/>
              <a:t>scale_x_continuous</a:t>
            </a:r>
            <a:r>
              <a:rPr lang="en-GB" dirty="0"/>
              <a:t>(limits=c(0,35)) </a:t>
            </a:r>
          </a:p>
          <a:p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543E28-B017-044B-AC80-86BD2C14F2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1768" y="1917693"/>
            <a:ext cx="4965729" cy="4940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316601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3665E71-544B-E541-8A36-10C6FBD6A289}"/>
              </a:ext>
            </a:extLst>
          </p:cNvPr>
          <p:cNvSpPr txBox="1"/>
          <p:nvPr/>
        </p:nvSpPr>
        <p:spPr>
          <a:xfrm>
            <a:off x="111211" y="135929"/>
            <a:ext cx="70439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Plotting using </a:t>
            </a:r>
            <a:r>
              <a:rPr lang="en-US" sz="2800" dirty="0" err="1"/>
              <a:t>ggplot</a:t>
            </a:r>
            <a:r>
              <a:rPr lang="en-US" sz="2800" dirty="0"/>
              <a:t> – working with the legend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1FFA4FE-E5C4-6D47-8194-7B4F55818D9F}"/>
              </a:ext>
            </a:extLst>
          </p:cNvPr>
          <p:cNvCxnSpPr>
            <a:cxnSpLocks/>
          </p:cNvCxnSpPr>
          <p:nvPr/>
        </p:nvCxnSpPr>
        <p:spPr>
          <a:xfrm>
            <a:off x="172993" y="753762"/>
            <a:ext cx="8798012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34ABAA02-1C00-E243-A052-F00501006BCE}"/>
              </a:ext>
            </a:extLst>
          </p:cNvPr>
          <p:cNvSpPr txBox="1"/>
          <p:nvPr/>
        </p:nvSpPr>
        <p:spPr>
          <a:xfrm>
            <a:off x="172993" y="1106130"/>
            <a:ext cx="8798012" cy="120032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&gt; g &lt;‐ </a:t>
            </a:r>
            <a:r>
              <a:rPr lang="en-GB" dirty="0" err="1"/>
              <a:t>ggplot</a:t>
            </a:r>
            <a:r>
              <a:rPr lang="en-GB" dirty="0"/>
              <a:t>(</a:t>
            </a:r>
            <a:r>
              <a:rPr lang="en-GB" dirty="0" err="1"/>
              <a:t>nmmaps</a:t>
            </a:r>
            <a:r>
              <a:rPr lang="en-GB" dirty="0"/>
              <a:t>, </a:t>
            </a:r>
            <a:r>
              <a:rPr lang="en-GB" dirty="0" err="1"/>
              <a:t>aes</a:t>
            </a:r>
            <a:r>
              <a:rPr lang="en-GB" dirty="0"/>
              <a:t>(</a:t>
            </a:r>
            <a:r>
              <a:rPr lang="en-GB" dirty="0" err="1"/>
              <a:t>date,temp,color</a:t>
            </a:r>
            <a:r>
              <a:rPr lang="en-GB" dirty="0"/>
              <a:t>=factor(season)))+</a:t>
            </a:r>
          </a:p>
          <a:p>
            <a:r>
              <a:rPr lang="en-GB" dirty="0"/>
              <a:t>	</a:t>
            </a:r>
            <a:r>
              <a:rPr lang="en-GB" dirty="0" err="1"/>
              <a:t>geom_point</a:t>
            </a:r>
            <a:r>
              <a:rPr lang="en-GB" dirty="0"/>
              <a:t>() </a:t>
            </a:r>
          </a:p>
          <a:p>
            <a:r>
              <a:rPr lang="en-GB" dirty="0"/>
              <a:t>&gt; g</a:t>
            </a:r>
          </a:p>
          <a:p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0AF8D32-F9B9-1449-AF04-CB1DD89FD0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2790" y="2438012"/>
            <a:ext cx="4929821" cy="4419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4010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42ACBCE-F337-554E-8BD4-15C03E918A44}"/>
              </a:ext>
            </a:extLst>
          </p:cNvPr>
          <p:cNvSpPr txBox="1"/>
          <p:nvPr/>
        </p:nvSpPr>
        <p:spPr>
          <a:xfrm>
            <a:off x="111211" y="135929"/>
            <a:ext cx="69170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Plotting using </a:t>
            </a:r>
            <a:r>
              <a:rPr lang="en-US" sz="2800" dirty="0" err="1"/>
              <a:t>ggplot</a:t>
            </a:r>
            <a:r>
              <a:rPr lang="en-US" sz="2800" dirty="0"/>
              <a:t> – turn off the legend title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D58A2E7-FD69-0F4A-93B1-0E3C077578AB}"/>
              </a:ext>
            </a:extLst>
          </p:cNvPr>
          <p:cNvCxnSpPr>
            <a:cxnSpLocks/>
          </p:cNvCxnSpPr>
          <p:nvPr/>
        </p:nvCxnSpPr>
        <p:spPr>
          <a:xfrm>
            <a:off x="172993" y="753762"/>
            <a:ext cx="8798012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5012E9C2-E6D4-3244-888D-EF3E771ADF41}"/>
              </a:ext>
            </a:extLst>
          </p:cNvPr>
          <p:cNvSpPr txBox="1"/>
          <p:nvPr/>
        </p:nvSpPr>
        <p:spPr>
          <a:xfrm>
            <a:off x="172993" y="1106130"/>
            <a:ext cx="8798012" cy="6463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&gt; </a:t>
            </a:r>
            <a:r>
              <a:rPr lang="en-GB" dirty="0" err="1"/>
              <a:t>g+theme</a:t>
            </a:r>
            <a:r>
              <a:rPr lang="en-GB" dirty="0"/>
              <a:t>(</a:t>
            </a:r>
            <a:r>
              <a:rPr lang="en-GB" dirty="0" err="1"/>
              <a:t>legend.title</a:t>
            </a:r>
            <a:r>
              <a:rPr lang="en-GB" dirty="0"/>
              <a:t>=</a:t>
            </a:r>
            <a:r>
              <a:rPr lang="en-GB" dirty="0" err="1"/>
              <a:t>element_blank</a:t>
            </a:r>
            <a:r>
              <a:rPr lang="en-GB" dirty="0"/>
              <a:t>()) </a:t>
            </a:r>
          </a:p>
          <a:p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6921C3-2B1B-104F-8931-D20FAE8F27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8948" y="1832195"/>
            <a:ext cx="4874019" cy="5025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170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CAD6C4-516C-7143-9495-E883984901D8}"/>
              </a:ext>
            </a:extLst>
          </p:cNvPr>
          <p:cNvSpPr txBox="1"/>
          <p:nvPr/>
        </p:nvSpPr>
        <p:spPr>
          <a:xfrm>
            <a:off x="111211" y="135929"/>
            <a:ext cx="59683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Helvetica" pitchFamily="2" charset="0"/>
              </a:rPr>
              <a:t>Collaborating on shared repositories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9979354-F08E-C841-914C-E51D46E196EF}"/>
              </a:ext>
            </a:extLst>
          </p:cNvPr>
          <p:cNvCxnSpPr>
            <a:cxnSpLocks/>
          </p:cNvCxnSpPr>
          <p:nvPr/>
        </p:nvCxnSpPr>
        <p:spPr>
          <a:xfrm>
            <a:off x="172993" y="753762"/>
            <a:ext cx="8798012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FD67FA43-42BC-F840-8095-43EB14593B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8356" y="848376"/>
            <a:ext cx="4547287" cy="60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224574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2C945B0-50A9-714B-861F-5CFA4D777CD4}"/>
              </a:ext>
            </a:extLst>
          </p:cNvPr>
          <p:cNvSpPr txBox="1"/>
          <p:nvPr/>
        </p:nvSpPr>
        <p:spPr>
          <a:xfrm>
            <a:off x="111211" y="135929"/>
            <a:ext cx="78025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Plotting using </a:t>
            </a:r>
            <a:r>
              <a:rPr lang="en-US" sz="2800" dirty="0" err="1"/>
              <a:t>ggplot</a:t>
            </a:r>
            <a:r>
              <a:rPr lang="en-US" sz="2800" dirty="0"/>
              <a:t> – change the title of the legend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22F96E7-A688-E24B-8F48-A20CDDBA85D0}"/>
              </a:ext>
            </a:extLst>
          </p:cNvPr>
          <p:cNvCxnSpPr>
            <a:cxnSpLocks/>
          </p:cNvCxnSpPr>
          <p:nvPr/>
        </p:nvCxnSpPr>
        <p:spPr>
          <a:xfrm>
            <a:off x="172993" y="753762"/>
            <a:ext cx="8798012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3F481A83-C353-754B-A12C-98652EA60362}"/>
              </a:ext>
            </a:extLst>
          </p:cNvPr>
          <p:cNvSpPr txBox="1"/>
          <p:nvPr/>
        </p:nvSpPr>
        <p:spPr>
          <a:xfrm>
            <a:off x="172993" y="1106130"/>
            <a:ext cx="8798012" cy="120032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&gt; g + theme(</a:t>
            </a:r>
            <a:r>
              <a:rPr lang="en-GB" dirty="0" err="1"/>
              <a:t>legend.title</a:t>
            </a:r>
            <a:r>
              <a:rPr lang="en-GB" dirty="0"/>
              <a:t>=</a:t>
            </a:r>
            <a:r>
              <a:rPr lang="en-GB" dirty="0" err="1"/>
              <a:t>element_text</a:t>
            </a:r>
            <a:r>
              <a:rPr lang="en-GB" dirty="0"/>
              <a:t>(colour="</a:t>
            </a:r>
            <a:r>
              <a:rPr lang="en-GB" dirty="0" err="1"/>
              <a:t>chocolate",size</a:t>
            </a:r>
            <a:r>
              <a:rPr lang="en-GB" dirty="0"/>
              <a:t>=16,face="bold")) +        </a:t>
            </a:r>
          </a:p>
          <a:p>
            <a:r>
              <a:rPr lang="en-GB" dirty="0"/>
              <a:t>         </a:t>
            </a:r>
            <a:r>
              <a:rPr lang="en-GB" dirty="0" err="1"/>
              <a:t>scale_color_discrete</a:t>
            </a:r>
            <a:r>
              <a:rPr lang="en-GB" dirty="0"/>
              <a:t>(name="This </a:t>
            </a:r>
            <a:r>
              <a:rPr lang="en-GB" dirty="0" err="1"/>
              <a:t>color</a:t>
            </a:r>
            <a:r>
              <a:rPr lang="en-GB" dirty="0"/>
              <a:t> is\</a:t>
            </a:r>
            <a:r>
              <a:rPr lang="en-GB" dirty="0" err="1"/>
              <a:t>ncalled</a:t>
            </a:r>
            <a:r>
              <a:rPr lang="en-GB" dirty="0"/>
              <a:t> chocolate!?") </a:t>
            </a:r>
          </a:p>
          <a:p>
            <a:endParaRPr lang="en-GB" dirty="0"/>
          </a:p>
          <a:p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AAEB37-18AF-474E-A1AF-421A543562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0259" y="2412255"/>
            <a:ext cx="4191702" cy="4445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508187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DA8E468-EE51-6F4D-9EF8-95F1DB7D740E}"/>
              </a:ext>
            </a:extLst>
          </p:cNvPr>
          <p:cNvSpPr txBox="1"/>
          <p:nvPr/>
        </p:nvSpPr>
        <p:spPr>
          <a:xfrm>
            <a:off x="111211" y="135929"/>
            <a:ext cx="7255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Plotting using </a:t>
            </a:r>
            <a:r>
              <a:rPr lang="en-US" sz="2800" dirty="0" err="1"/>
              <a:t>ggplot</a:t>
            </a:r>
            <a:r>
              <a:rPr lang="en-US" sz="2800" dirty="0"/>
              <a:t> – creating multi-panel plots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4A7347D-E0A2-AF45-B462-C9FA3121AAEA}"/>
              </a:ext>
            </a:extLst>
          </p:cNvPr>
          <p:cNvCxnSpPr>
            <a:cxnSpLocks/>
          </p:cNvCxnSpPr>
          <p:nvPr/>
        </p:nvCxnSpPr>
        <p:spPr>
          <a:xfrm>
            <a:off x="172993" y="753762"/>
            <a:ext cx="8798012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B33BEE3-936E-BE43-84F6-A05CDD5A07A4}"/>
              </a:ext>
            </a:extLst>
          </p:cNvPr>
          <p:cNvSpPr txBox="1"/>
          <p:nvPr/>
        </p:nvSpPr>
        <p:spPr>
          <a:xfrm>
            <a:off x="172993" y="1106130"/>
            <a:ext cx="8798012" cy="120032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&gt; </a:t>
            </a:r>
            <a:r>
              <a:rPr lang="en-GB" dirty="0" err="1"/>
              <a:t>ggplot</a:t>
            </a:r>
            <a:r>
              <a:rPr lang="en-GB" dirty="0"/>
              <a:t>(</a:t>
            </a:r>
            <a:r>
              <a:rPr lang="en-GB" dirty="0" err="1"/>
              <a:t>nmmaps</a:t>
            </a:r>
            <a:r>
              <a:rPr lang="en-GB" dirty="0"/>
              <a:t>, </a:t>
            </a:r>
            <a:r>
              <a:rPr lang="en-GB" dirty="0" err="1"/>
              <a:t>aes</a:t>
            </a:r>
            <a:r>
              <a:rPr lang="en-GB" dirty="0"/>
              <a:t>(</a:t>
            </a:r>
            <a:r>
              <a:rPr lang="en-GB" dirty="0" err="1"/>
              <a:t>date,temp</a:t>
            </a:r>
            <a:r>
              <a:rPr lang="en-GB" dirty="0"/>
              <a:t>)) + </a:t>
            </a:r>
          </a:p>
          <a:p>
            <a:r>
              <a:rPr lang="en-GB" dirty="0"/>
              <a:t>	</a:t>
            </a:r>
            <a:r>
              <a:rPr lang="en-GB" dirty="0" err="1"/>
              <a:t>geom_point</a:t>
            </a:r>
            <a:r>
              <a:rPr lang="en-GB" dirty="0"/>
              <a:t>(</a:t>
            </a:r>
            <a:r>
              <a:rPr lang="en-GB" dirty="0" err="1"/>
              <a:t>color</a:t>
            </a:r>
            <a:r>
              <a:rPr lang="en-GB" dirty="0"/>
              <a:t>="aquamarine4") + </a:t>
            </a:r>
          </a:p>
          <a:p>
            <a:r>
              <a:rPr lang="en-GB" dirty="0"/>
              <a:t>	</a:t>
            </a:r>
            <a:r>
              <a:rPr lang="en-GB" dirty="0" err="1"/>
              <a:t>facet_wrap</a:t>
            </a:r>
            <a:r>
              <a:rPr lang="en-GB" dirty="0"/>
              <a:t>(~</a:t>
            </a:r>
            <a:r>
              <a:rPr lang="en-GB" dirty="0" err="1"/>
              <a:t>year,nrow</a:t>
            </a:r>
            <a:r>
              <a:rPr lang="en-GB" dirty="0"/>
              <a:t>=1) </a:t>
            </a:r>
          </a:p>
          <a:p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A56A87-877B-3B44-9709-75B693EAF2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0749" y="2418735"/>
            <a:ext cx="4469210" cy="443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049467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F9A0E49-C27F-B147-9023-9B2D03EBE42F}"/>
              </a:ext>
            </a:extLst>
          </p:cNvPr>
          <p:cNvSpPr txBox="1"/>
          <p:nvPr/>
        </p:nvSpPr>
        <p:spPr>
          <a:xfrm>
            <a:off x="111211" y="135929"/>
            <a:ext cx="56330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Plotting using </a:t>
            </a:r>
            <a:r>
              <a:rPr lang="en-US" sz="2800" dirty="0" err="1"/>
              <a:t>ggplot</a:t>
            </a:r>
            <a:r>
              <a:rPr lang="en-US" sz="2800" dirty="0"/>
              <a:t> – matrix of plots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443BB8F-2431-3842-83B1-9C33B343D051}"/>
              </a:ext>
            </a:extLst>
          </p:cNvPr>
          <p:cNvCxnSpPr>
            <a:cxnSpLocks/>
          </p:cNvCxnSpPr>
          <p:nvPr/>
        </p:nvCxnSpPr>
        <p:spPr>
          <a:xfrm>
            <a:off x="172993" y="753762"/>
            <a:ext cx="8798012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DCDBBCB-DDAC-2640-A5C4-4FFB7D446F57}"/>
              </a:ext>
            </a:extLst>
          </p:cNvPr>
          <p:cNvSpPr txBox="1"/>
          <p:nvPr/>
        </p:nvSpPr>
        <p:spPr>
          <a:xfrm>
            <a:off x="172993" y="1106130"/>
            <a:ext cx="8798012" cy="120032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&gt; </a:t>
            </a:r>
            <a:r>
              <a:rPr lang="en-GB" dirty="0" err="1"/>
              <a:t>ggplot</a:t>
            </a:r>
            <a:r>
              <a:rPr lang="en-GB" dirty="0"/>
              <a:t>(</a:t>
            </a:r>
            <a:r>
              <a:rPr lang="en-GB" dirty="0" err="1"/>
              <a:t>nmmaps,aes</a:t>
            </a:r>
            <a:r>
              <a:rPr lang="en-GB" dirty="0"/>
              <a:t>(</a:t>
            </a:r>
            <a:r>
              <a:rPr lang="en-GB" dirty="0" err="1"/>
              <a:t>date,temp</a:t>
            </a:r>
            <a:r>
              <a:rPr lang="en-GB" dirty="0"/>
              <a:t>)) + </a:t>
            </a:r>
          </a:p>
          <a:p>
            <a:r>
              <a:rPr lang="en-GB" dirty="0"/>
              <a:t>	</a:t>
            </a:r>
            <a:r>
              <a:rPr lang="en-GB" dirty="0" err="1"/>
              <a:t>geom_point</a:t>
            </a:r>
            <a:r>
              <a:rPr lang="en-GB" dirty="0"/>
              <a:t>(</a:t>
            </a:r>
            <a:r>
              <a:rPr lang="en-GB" dirty="0" err="1"/>
              <a:t>color</a:t>
            </a:r>
            <a:r>
              <a:rPr lang="en-GB" dirty="0"/>
              <a:t>="chartreuse4") + </a:t>
            </a:r>
          </a:p>
          <a:p>
            <a:r>
              <a:rPr lang="en-GB" dirty="0"/>
              <a:t>	</a:t>
            </a:r>
            <a:r>
              <a:rPr lang="en-GB" dirty="0" err="1"/>
              <a:t>facet_wrap</a:t>
            </a:r>
            <a:r>
              <a:rPr lang="en-GB" dirty="0"/>
              <a:t>(~year, </a:t>
            </a:r>
            <a:r>
              <a:rPr lang="en-GB" dirty="0" err="1"/>
              <a:t>ncol</a:t>
            </a:r>
            <a:r>
              <a:rPr lang="en-GB" dirty="0"/>
              <a:t>=2) </a:t>
            </a:r>
          </a:p>
          <a:p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7C795D-277A-6A44-9176-EB731FB628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4959" y="2437508"/>
            <a:ext cx="4405558" cy="4420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470172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3511BE-946B-054D-BC53-CFFD1736C122}"/>
              </a:ext>
            </a:extLst>
          </p:cNvPr>
          <p:cNvSpPr txBox="1"/>
          <p:nvPr/>
        </p:nvSpPr>
        <p:spPr>
          <a:xfrm>
            <a:off x="111211" y="135929"/>
            <a:ext cx="58738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Plotting using </a:t>
            </a:r>
            <a:r>
              <a:rPr lang="en-US" sz="2800" dirty="0" err="1"/>
              <a:t>ggplot</a:t>
            </a:r>
            <a:r>
              <a:rPr lang="en-US" sz="2800" dirty="0"/>
              <a:t> – individual scales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846918D-4529-0D41-8528-209D092BE3FF}"/>
              </a:ext>
            </a:extLst>
          </p:cNvPr>
          <p:cNvCxnSpPr>
            <a:cxnSpLocks/>
          </p:cNvCxnSpPr>
          <p:nvPr/>
        </p:nvCxnSpPr>
        <p:spPr>
          <a:xfrm>
            <a:off x="172993" y="753762"/>
            <a:ext cx="8798012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6C9EDC78-3F97-F144-996D-001F140890BF}"/>
              </a:ext>
            </a:extLst>
          </p:cNvPr>
          <p:cNvSpPr txBox="1"/>
          <p:nvPr/>
        </p:nvSpPr>
        <p:spPr>
          <a:xfrm>
            <a:off x="172993" y="1106130"/>
            <a:ext cx="8798012" cy="120032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&gt; </a:t>
            </a:r>
            <a:r>
              <a:rPr lang="en-GB" dirty="0" err="1"/>
              <a:t>ggplot</a:t>
            </a:r>
            <a:r>
              <a:rPr lang="en-GB" dirty="0"/>
              <a:t>(</a:t>
            </a:r>
            <a:r>
              <a:rPr lang="en-GB" dirty="0" err="1"/>
              <a:t>nmmaps,aes</a:t>
            </a:r>
            <a:r>
              <a:rPr lang="en-GB" dirty="0"/>
              <a:t>(</a:t>
            </a:r>
            <a:r>
              <a:rPr lang="en-GB" dirty="0" err="1"/>
              <a:t>date,temp</a:t>
            </a:r>
            <a:r>
              <a:rPr lang="en-GB" dirty="0"/>
              <a:t>)) + </a:t>
            </a:r>
          </a:p>
          <a:p>
            <a:r>
              <a:rPr lang="en-GB" dirty="0"/>
              <a:t>	</a:t>
            </a:r>
            <a:r>
              <a:rPr lang="en-GB" dirty="0" err="1"/>
              <a:t>geom_point</a:t>
            </a:r>
            <a:r>
              <a:rPr lang="en-GB" dirty="0"/>
              <a:t>(</a:t>
            </a:r>
            <a:r>
              <a:rPr lang="en-GB" dirty="0" err="1"/>
              <a:t>color</a:t>
            </a:r>
            <a:r>
              <a:rPr lang="en-GB" dirty="0"/>
              <a:t>="chartreuse4") + </a:t>
            </a:r>
          </a:p>
          <a:p>
            <a:r>
              <a:rPr lang="en-GB" dirty="0"/>
              <a:t>	</a:t>
            </a:r>
            <a:r>
              <a:rPr lang="en-GB" dirty="0" err="1"/>
              <a:t>facet_wrap</a:t>
            </a:r>
            <a:r>
              <a:rPr lang="en-GB" dirty="0"/>
              <a:t>(~</a:t>
            </a:r>
            <a:r>
              <a:rPr lang="en-GB" dirty="0" err="1"/>
              <a:t>year,ncol</a:t>
            </a:r>
            <a:r>
              <a:rPr lang="en-GB" dirty="0"/>
              <a:t>=2,scales="free") </a:t>
            </a:r>
          </a:p>
          <a:p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8E53BC-C30E-5C49-BA31-8EEDF8094B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6553" y="2306459"/>
            <a:ext cx="4689699" cy="4551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385684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F53B84F-AA0E-8540-BB5B-1F0A0FE06543}"/>
              </a:ext>
            </a:extLst>
          </p:cNvPr>
          <p:cNvSpPr txBox="1"/>
          <p:nvPr/>
        </p:nvSpPr>
        <p:spPr>
          <a:xfrm>
            <a:off x="111211" y="135929"/>
            <a:ext cx="81290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Plotting using </a:t>
            </a:r>
            <a:r>
              <a:rPr lang="en-US" sz="2800" dirty="0" err="1"/>
              <a:t>ggplot</a:t>
            </a:r>
            <a:r>
              <a:rPr lang="en-US" sz="2800" dirty="0"/>
              <a:t> – multi-plot for multiple variables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DE0953C-47A0-2E42-8B6A-1BE8A6C8EDF8}"/>
              </a:ext>
            </a:extLst>
          </p:cNvPr>
          <p:cNvCxnSpPr>
            <a:cxnSpLocks/>
          </p:cNvCxnSpPr>
          <p:nvPr/>
        </p:nvCxnSpPr>
        <p:spPr>
          <a:xfrm>
            <a:off x="172993" y="753762"/>
            <a:ext cx="8798012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888E605A-51E6-054B-A007-B458CC20912E}"/>
              </a:ext>
            </a:extLst>
          </p:cNvPr>
          <p:cNvSpPr txBox="1"/>
          <p:nvPr/>
        </p:nvSpPr>
        <p:spPr>
          <a:xfrm>
            <a:off x="172993" y="1106130"/>
            <a:ext cx="8798012" cy="120032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&gt; </a:t>
            </a:r>
            <a:r>
              <a:rPr lang="en-GB" dirty="0" err="1"/>
              <a:t>ggplot</a:t>
            </a:r>
            <a:r>
              <a:rPr lang="en-GB" dirty="0"/>
              <a:t>(</a:t>
            </a:r>
            <a:r>
              <a:rPr lang="en-GB" dirty="0" err="1"/>
              <a:t>nmmaps,aes</a:t>
            </a:r>
            <a:r>
              <a:rPr lang="en-GB" dirty="0"/>
              <a:t>(</a:t>
            </a:r>
            <a:r>
              <a:rPr lang="en-GB" dirty="0" err="1"/>
              <a:t>date,temp</a:t>
            </a:r>
            <a:r>
              <a:rPr lang="en-GB" dirty="0"/>
              <a:t>)) + </a:t>
            </a:r>
          </a:p>
          <a:p>
            <a:r>
              <a:rPr lang="en-GB" dirty="0"/>
              <a:t>	</a:t>
            </a:r>
            <a:r>
              <a:rPr lang="en-GB" dirty="0" err="1"/>
              <a:t>geom_point</a:t>
            </a:r>
            <a:r>
              <a:rPr lang="en-GB" dirty="0"/>
              <a:t>(</a:t>
            </a:r>
            <a:r>
              <a:rPr lang="en-GB" dirty="0" err="1"/>
              <a:t>color</a:t>
            </a:r>
            <a:r>
              <a:rPr lang="en-GB" dirty="0"/>
              <a:t>="darkgoldenrod4") + </a:t>
            </a:r>
          </a:p>
          <a:p>
            <a:r>
              <a:rPr lang="en-GB" dirty="0"/>
              <a:t>	</a:t>
            </a:r>
            <a:r>
              <a:rPr lang="en-GB" dirty="0" err="1"/>
              <a:t>facet_grid</a:t>
            </a:r>
            <a:r>
              <a:rPr lang="en-GB" dirty="0"/>
              <a:t>(</a:t>
            </a:r>
            <a:r>
              <a:rPr lang="en-GB" dirty="0" err="1"/>
              <a:t>year~season</a:t>
            </a:r>
            <a:r>
              <a:rPr lang="en-GB" dirty="0"/>
              <a:t>) </a:t>
            </a:r>
          </a:p>
          <a:p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FA68AA-5FBE-554B-AD78-A62316056A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632" y="2462981"/>
            <a:ext cx="4424516" cy="4395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156435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39214FD-FA1D-6F47-A9B7-811D80D19795}"/>
              </a:ext>
            </a:extLst>
          </p:cNvPr>
          <p:cNvSpPr txBox="1"/>
          <p:nvPr/>
        </p:nvSpPr>
        <p:spPr>
          <a:xfrm>
            <a:off x="111211" y="135929"/>
            <a:ext cx="65520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Plotting using </a:t>
            </a:r>
            <a:r>
              <a:rPr lang="en-US" sz="2800" dirty="0" err="1"/>
              <a:t>ggplot</a:t>
            </a:r>
            <a:r>
              <a:rPr lang="en-US" sz="2800" dirty="0"/>
              <a:t> – working with </a:t>
            </a:r>
            <a:r>
              <a:rPr lang="en-US" sz="2800" dirty="0" err="1"/>
              <a:t>colours</a:t>
            </a:r>
            <a:endParaRPr lang="en-US" sz="2800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73BA1B8-CCC0-0C46-94F6-9E93BA3A405E}"/>
              </a:ext>
            </a:extLst>
          </p:cNvPr>
          <p:cNvCxnSpPr>
            <a:cxnSpLocks/>
          </p:cNvCxnSpPr>
          <p:nvPr/>
        </p:nvCxnSpPr>
        <p:spPr>
          <a:xfrm>
            <a:off x="172993" y="753762"/>
            <a:ext cx="8798012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9C938077-9BEF-6846-B667-D5C6364DBFC3}"/>
              </a:ext>
            </a:extLst>
          </p:cNvPr>
          <p:cNvSpPr txBox="1"/>
          <p:nvPr/>
        </p:nvSpPr>
        <p:spPr>
          <a:xfrm>
            <a:off x="172993" y="1106130"/>
            <a:ext cx="8798012" cy="120032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&gt; </a:t>
            </a:r>
            <a:r>
              <a:rPr lang="en-GB" dirty="0" err="1"/>
              <a:t>ggplot</a:t>
            </a:r>
            <a:r>
              <a:rPr lang="en-GB" dirty="0"/>
              <a:t>(</a:t>
            </a:r>
            <a:r>
              <a:rPr lang="en-GB" dirty="0" err="1"/>
              <a:t>nmmaps,aes</a:t>
            </a:r>
            <a:r>
              <a:rPr lang="en-GB" dirty="0"/>
              <a:t>(</a:t>
            </a:r>
            <a:r>
              <a:rPr lang="en-GB" dirty="0" err="1"/>
              <a:t>date,temp,color</a:t>
            </a:r>
            <a:r>
              <a:rPr lang="en-GB" dirty="0"/>
              <a:t>=factor(season))) + </a:t>
            </a:r>
            <a:r>
              <a:rPr lang="en-GB" dirty="0" err="1"/>
              <a:t>geom_point</a:t>
            </a:r>
            <a:r>
              <a:rPr lang="en-GB" dirty="0"/>
              <a:t>()+ 	</a:t>
            </a:r>
            <a:r>
              <a:rPr lang="en-GB" dirty="0" err="1"/>
              <a:t>scale_color_manual</a:t>
            </a:r>
            <a:r>
              <a:rPr lang="en-GB" dirty="0"/>
              <a:t>(values=c("dodgerblue4","darkolivegreen4", </a:t>
            </a:r>
          </a:p>
          <a:p>
            <a:r>
              <a:rPr lang="en-GB" dirty="0"/>
              <a:t>				"darkorchid3","goldenrod1")) </a:t>
            </a:r>
          </a:p>
          <a:p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78C1F5-A189-FF4B-8825-50B5F02606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8493" y="2448232"/>
            <a:ext cx="4224484" cy="4409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822411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39214FD-FA1D-6F47-A9B7-811D80D19795}"/>
              </a:ext>
            </a:extLst>
          </p:cNvPr>
          <p:cNvSpPr txBox="1"/>
          <p:nvPr/>
        </p:nvSpPr>
        <p:spPr>
          <a:xfrm>
            <a:off x="111211" y="135929"/>
            <a:ext cx="65520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Plotting using </a:t>
            </a:r>
            <a:r>
              <a:rPr lang="en-US" sz="2800" dirty="0" err="1"/>
              <a:t>ggplot</a:t>
            </a:r>
            <a:r>
              <a:rPr lang="en-US" sz="2800" dirty="0"/>
              <a:t> – working with </a:t>
            </a:r>
            <a:r>
              <a:rPr lang="en-US" sz="2800" dirty="0" err="1"/>
              <a:t>colours</a:t>
            </a:r>
            <a:endParaRPr lang="en-US" sz="2800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73BA1B8-CCC0-0C46-94F6-9E93BA3A405E}"/>
              </a:ext>
            </a:extLst>
          </p:cNvPr>
          <p:cNvCxnSpPr>
            <a:cxnSpLocks/>
          </p:cNvCxnSpPr>
          <p:nvPr/>
        </p:nvCxnSpPr>
        <p:spPr>
          <a:xfrm>
            <a:off x="172993" y="753762"/>
            <a:ext cx="8798012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9C938077-9BEF-6846-B667-D5C6364DBFC3}"/>
              </a:ext>
            </a:extLst>
          </p:cNvPr>
          <p:cNvSpPr txBox="1"/>
          <p:nvPr/>
        </p:nvSpPr>
        <p:spPr>
          <a:xfrm>
            <a:off x="172993" y="1106130"/>
            <a:ext cx="8798012" cy="120032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&gt; </a:t>
            </a:r>
            <a:r>
              <a:rPr lang="en-GB" dirty="0" err="1"/>
              <a:t>ggplot</a:t>
            </a:r>
            <a:r>
              <a:rPr lang="en-GB" dirty="0"/>
              <a:t>(</a:t>
            </a:r>
            <a:r>
              <a:rPr lang="en-GB" dirty="0" err="1"/>
              <a:t>nmmaps,aes</a:t>
            </a:r>
            <a:r>
              <a:rPr lang="en-GB" dirty="0"/>
              <a:t>(</a:t>
            </a:r>
            <a:r>
              <a:rPr lang="en-GB" dirty="0" err="1"/>
              <a:t>date,temp,color</a:t>
            </a:r>
            <a:r>
              <a:rPr lang="en-GB" dirty="0"/>
              <a:t>=factor(season))) + </a:t>
            </a:r>
          </a:p>
          <a:p>
            <a:r>
              <a:rPr lang="en-GB" dirty="0"/>
              <a:t>	</a:t>
            </a:r>
            <a:r>
              <a:rPr lang="en-GB" dirty="0" err="1"/>
              <a:t>geom_point</a:t>
            </a:r>
            <a:r>
              <a:rPr lang="en-GB" dirty="0"/>
              <a:t>() +</a:t>
            </a:r>
            <a:br>
              <a:rPr lang="en-GB" dirty="0"/>
            </a:br>
            <a:r>
              <a:rPr lang="en-GB" dirty="0"/>
              <a:t>	</a:t>
            </a:r>
            <a:r>
              <a:rPr lang="en-GB" dirty="0" err="1"/>
              <a:t>scale_color_brewer</a:t>
            </a:r>
            <a:r>
              <a:rPr lang="en-GB" dirty="0"/>
              <a:t>(palette="Set1") </a:t>
            </a:r>
          </a:p>
          <a:p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A2CDCF7-5226-924F-AB0C-69B5B32022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6984" y="2424624"/>
            <a:ext cx="4231519" cy="4433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489751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39214FD-FA1D-6F47-A9B7-811D80D19795}"/>
              </a:ext>
            </a:extLst>
          </p:cNvPr>
          <p:cNvSpPr txBox="1"/>
          <p:nvPr/>
        </p:nvSpPr>
        <p:spPr>
          <a:xfrm>
            <a:off x="111211" y="135929"/>
            <a:ext cx="65520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Plotting using </a:t>
            </a:r>
            <a:r>
              <a:rPr lang="en-US" sz="2800" dirty="0" err="1"/>
              <a:t>ggplot</a:t>
            </a:r>
            <a:r>
              <a:rPr lang="en-US" sz="2800" dirty="0"/>
              <a:t> – working with </a:t>
            </a:r>
            <a:r>
              <a:rPr lang="en-US" sz="2800" dirty="0" err="1"/>
              <a:t>colours</a:t>
            </a:r>
            <a:endParaRPr lang="en-US" sz="2800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73BA1B8-CCC0-0C46-94F6-9E93BA3A405E}"/>
              </a:ext>
            </a:extLst>
          </p:cNvPr>
          <p:cNvCxnSpPr>
            <a:cxnSpLocks/>
          </p:cNvCxnSpPr>
          <p:nvPr/>
        </p:nvCxnSpPr>
        <p:spPr>
          <a:xfrm>
            <a:off x="172993" y="753762"/>
            <a:ext cx="8798012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9C938077-9BEF-6846-B667-D5C6364DBFC3}"/>
              </a:ext>
            </a:extLst>
          </p:cNvPr>
          <p:cNvSpPr txBox="1"/>
          <p:nvPr/>
        </p:nvSpPr>
        <p:spPr>
          <a:xfrm>
            <a:off x="172993" y="1106130"/>
            <a:ext cx="8798012" cy="120032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&gt; mid&lt;‐mean(nmmaps$o3) </a:t>
            </a:r>
          </a:p>
          <a:p>
            <a:r>
              <a:rPr lang="en-GB" dirty="0"/>
              <a:t>&gt; </a:t>
            </a:r>
            <a:r>
              <a:rPr lang="en-GB" dirty="0" err="1"/>
              <a:t>ggplot</a:t>
            </a:r>
            <a:r>
              <a:rPr lang="en-GB" dirty="0"/>
              <a:t>(</a:t>
            </a:r>
            <a:r>
              <a:rPr lang="en-GB" dirty="0" err="1"/>
              <a:t>nmmaps,aes</a:t>
            </a:r>
            <a:r>
              <a:rPr lang="en-GB" dirty="0"/>
              <a:t>(</a:t>
            </a:r>
            <a:r>
              <a:rPr lang="en-GB" dirty="0" err="1"/>
              <a:t>date,temp,color</a:t>
            </a:r>
            <a:r>
              <a:rPr lang="en-GB" dirty="0"/>
              <a:t>=o3)) + </a:t>
            </a:r>
            <a:r>
              <a:rPr lang="en-GB" dirty="0" err="1"/>
              <a:t>geom_point</a:t>
            </a:r>
            <a:r>
              <a:rPr lang="en-GB" dirty="0"/>
              <a:t>()+ 	scale_color_gradient2(midpoint=mid, low="</a:t>
            </a:r>
            <a:r>
              <a:rPr lang="en-GB" dirty="0" err="1"/>
              <a:t>blue",mid</a:t>
            </a:r>
            <a:r>
              <a:rPr lang="en-GB" dirty="0"/>
              <a:t>="</a:t>
            </a:r>
            <a:r>
              <a:rPr lang="en-GB" dirty="0" err="1"/>
              <a:t>white",high</a:t>
            </a:r>
            <a:r>
              <a:rPr lang="en-GB" dirty="0"/>
              <a:t>="red") </a:t>
            </a:r>
          </a:p>
          <a:p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E68BEF-857F-6840-A09D-95B2CCFE12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5698" y="2481663"/>
            <a:ext cx="4156052" cy="4376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540805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39214FD-FA1D-6F47-A9B7-811D80D19795}"/>
              </a:ext>
            </a:extLst>
          </p:cNvPr>
          <p:cNvSpPr txBox="1"/>
          <p:nvPr/>
        </p:nvSpPr>
        <p:spPr>
          <a:xfrm>
            <a:off x="111211" y="135929"/>
            <a:ext cx="72379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Plotting using </a:t>
            </a:r>
            <a:r>
              <a:rPr lang="en-US" sz="2800" dirty="0" err="1"/>
              <a:t>ggplot</a:t>
            </a:r>
            <a:r>
              <a:rPr lang="en-US" sz="2800" dirty="0"/>
              <a:t> – working with annotations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73BA1B8-CCC0-0C46-94F6-9E93BA3A405E}"/>
              </a:ext>
            </a:extLst>
          </p:cNvPr>
          <p:cNvCxnSpPr>
            <a:cxnSpLocks/>
          </p:cNvCxnSpPr>
          <p:nvPr/>
        </p:nvCxnSpPr>
        <p:spPr>
          <a:xfrm>
            <a:off x="172993" y="753762"/>
            <a:ext cx="8798012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9C938077-9BEF-6846-B667-D5C6364DBFC3}"/>
              </a:ext>
            </a:extLst>
          </p:cNvPr>
          <p:cNvSpPr txBox="1"/>
          <p:nvPr/>
        </p:nvSpPr>
        <p:spPr>
          <a:xfrm>
            <a:off x="172993" y="1106130"/>
            <a:ext cx="8798012" cy="175432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&gt; library(grid)</a:t>
            </a:r>
            <a:br>
              <a:rPr lang="en-GB" dirty="0"/>
            </a:br>
            <a:r>
              <a:rPr lang="en-GB" dirty="0"/>
              <a:t>&gt; </a:t>
            </a:r>
            <a:r>
              <a:rPr lang="en-GB" dirty="0" err="1"/>
              <a:t>my_grob</a:t>
            </a:r>
            <a:r>
              <a:rPr lang="en-GB" dirty="0"/>
              <a:t>=</a:t>
            </a:r>
            <a:r>
              <a:rPr lang="en-GB" dirty="0" err="1"/>
              <a:t>grobTree</a:t>
            </a:r>
            <a:r>
              <a:rPr lang="en-GB" dirty="0"/>
              <a:t>(</a:t>
            </a:r>
            <a:r>
              <a:rPr lang="en-GB" dirty="0" err="1"/>
              <a:t>textGrob</a:t>
            </a:r>
            <a:r>
              <a:rPr lang="en-GB" dirty="0"/>
              <a:t>("</a:t>
            </a:r>
            <a:r>
              <a:rPr lang="en-GB" dirty="0" err="1"/>
              <a:t>Thistextstaysinplace</a:t>
            </a:r>
            <a:r>
              <a:rPr lang="en-GB" dirty="0"/>
              <a:t>!",x=0.1, y=0.95,hjust=0, </a:t>
            </a:r>
          </a:p>
          <a:p>
            <a:r>
              <a:rPr lang="en-GB" dirty="0"/>
              <a:t>		</a:t>
            </a:r>
            <a:r>
              <a:rPr lang="en-GB" dirty="0" err="1"/>
              <a:t>gp</a:t>
            </a:r>
            <a:r>
              <a:rPr lang="en-GB" dirty="0"/>
              <a:t>=</a:t>
            </a:r>
            <a:r>
              <a:rPr lang="en-GB" dirty="0" err="1"/>
              <a:t>gpar</a:t>
            </a:r>
            <a:r>
              <a:rPr lang="en-GB" dirty="0"/>
              <a:t>(col="blue",</a:t>
            </a:r>
            <a:r>
              <a:rPr lang="en-GB" dirty="0" err="1"/>
              <a:t>fontsize</a:t>
            </a:r>
            <a:r>
              <a:rPr lang="en-GB" dirty="0"/>
              <a:t>=15,fontface="italic")))</a:t>
            </a:r>
          </a:p>
          <a:p>
            <a:r>
              <a:rPr lang="en-GB" dirty="0"/>
              <a:t>&gt; </a:t>
            </a:r>
            <a:r>
              <a:rPr lang="en-GB" dirty="0" err="1"/>
              <a:t>ggplot</a:t>
            </a:r>
            <a:r>
              <a:rPr lang="en-GB" dirty="0"/>
              <a:t>(</a:t>
            </a:r>
            <a:r>
              <a:rPr lang="en-GB" dirty="0" err="1"/>
              <a:t>nmmaps</a:t>
            </a:r>
            <a:r>
              <a:rPr lang="en-GB" dirty="0"/>
              <a:t>, </a:t>
            </a:r>
            <a:r>
              <a:rPr lang="en-GB" dirty="0" err="1"/>
              <a:t>aes</a:t>
            </a:r>
            <a:r>
              <a:rPr lang="en-GB" dirty="0"/>
              <a:t>(temp,o3)) + </a:t>
            </a:r>
            <a:r>
              <a:rPr lang="en-GB" dirty="0" err="1"/>
              <a:t>geom_point</a:t>
            </a:r>
            <a:r>
              <a:rPr lang="en-GB" dirty="0"/>
              <a:t>(</a:t>
            </a:r>
            <a:r>
              <a:rPr lang="en-GB" dirty="0" err="1"/>
              <a:t>color</a:t>
            </a:r>
            <a:r>
              <a:rPr lang="en-GB" dirty="0"/>
              <a:t>="firebrick") + </a:t>
            </a:r>
          </a:p>
          <a:p>
            <a:r>
              <a:rPr lang="en-GB" dirty="0"/>
              <a:t>	</a:t>
            </a:r>
            <a:r>
              <a:rPr lang="en-GB" dirty="0" err="1"/>
              <a:t>annotation_custom</a:t>
            </a:r>
            <a:r>
              <a:rPr lang="en-GB" dirty="0"/>
              <a:t>(</a:t>
            </a:r>
            <a:r>
              <a:rPr lang="en-GB" dirty="0" err="1"/>
              <a:t>my_grob</a:t>
            </a:r>
            <a:r>
              <a:rPr lang="en-GB" dirty="0"/>
              <a:t>) </a:t>
            </a:r>
          </a:p>
          <a:p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598133-6345-934D-B815-49EA66CCF0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1399" y="3023419"/>
            <a:ext cx="3828104" cy="3834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591939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39214FD-FA1D-6F47-A9B7-811D80D19795}"/>
              </a:ext>
            </a:extLst>
          </p:cNvPr>
          <p:cNvSpPr txBox="1"/>
          <p:nvPr/>
        </p:nvSpPr>
        <p:spPr>
          <a:xfrm>
            <a:off x="111211" y="135929"/>
            <a:ext cx="63715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Plotting using </a:t>
            </a:r>
            <a:r>
              <a:rPr lang="en-US" sz="2800" dirty="0" err="1"/>
              <a:t>ggplot</a:t>
            </a:r>
            <a:r>
              <a:rPr lang="en-US" sz="2800" dirty="0"/>
              <a:t> – plot types (boxplot)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73BA1B8-CCC0-0C46-94F6-9E93BA3A405E}"/>
              </a:ext>
            </a:extLst>
          </p:cNvPr>
          <p:cNvCxnSpPr>
            <a:cxnSpLocks/>
          </p:cNvCxnSpPr>
          <p:nvPr/>
        </p:nvCxnSpPr>
        <p:spPr>
          <a:xfrm>
            <a:off x="172993" y="753762"/>
            <a:ext cx="8798012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9C938077-9BEF-6846-B667-D5C6364DBFC3}"/>
              </a:ext>
            </a:extLst>
          </p:cNvPr>
          <p:cNvSpPr txBox="1"/>
          <p:nvPr/>
        </p:nvSpPr>
        <p:spPr>
          <a:xfrm>
            <a:off x="172993" y="1106130"/>
            <a:ext cx="8798012" cy="92333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&gt; g&lt;‐</a:t>
            </a:r>
            <a:r>
              <a:rPr lang="en-GB" dirty="0" err="1"/>
              <a:t>ggplot</a:t>
            </a:r>
            <a:r>
              <a:rPr lang="en-GB" dirty="0"/>
              <a:t>(</a:t>
            </a:r>
            <a:r>
              <a:rPr lang="en-GB" dirty="0" err="1"/>
              <a:t>nmmaps,aes</a:t>
            </a:r>
            <a:r>
              <a:rPr lang="en-GB" dirty="0"/>
              <a:t>(x=</a:t>
            </a:r>
            <a:r>
              <a:rPr lang="en-GB" dirty="0" err="1"/>
              <a:t>season,y</a:t>
            </a:r>
            <a:r>
              <a:rPr lang="en-GB" dirty="0"/>
              <a:t>=o3)) </a:t>
            </a:r>
          </a:p>
          <a:p>
            <a:r>
              <a:rPr lang="en-GB" dirty="0"/>
              <a:t>&gt; </a:t>
            </a:r>
            <a:r>
              <a:rPr lang="en-GB" dirty="0" err="1"/>
              <a:t>g+geom_boxplot</a:t>
            </a:r>
            <a:r>
              <a:rPr lang="en-GB" dirty="0"/>
              <a:t>(fill="darkseagreen4") </a:t>
            </a:r>
          </a:p>
          <a:p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F01E565-A07F-D64C-BA85-3351FE13DE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1646" y="2263877"/>
            <a:ext cx="4594123" cy="4594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8212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CAD6C4-516C-7143-9495-E883984901D8}"/>
              </a:ext>
            </a:extLst>
          </p:cNvPr>
          <p:cNvSpPr txBox="1"/>
          <p:nvPr/>
        </p:nvSpPr>
        <p:spPr>
          <a:xfrm>
            <a:off x="111211" y="135929"/>
            <a:ext cx="14622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Helvetica" pitchFamily="2" charset="0"/>
              </a:rPr>
              <a:t>Why R?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9979354-F08E-C841-914C-E51D46E196EF}"/>
              </a:ext>
            </a:extLst>
          </p:cNvPr>
          <p:cNvCxnSpPr>
            <a:cxnSpLocks/>
          </p:cNvCxnSpPr>
          <p:nvPr/>
        </p:nvCxnSpPr>
        <p:spPr>
          <a:xfrm>
            <a:off x="172993" y="753762"/>
            <a:ext cx="8798012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2039D28-EF38-F74D-B449-3C9A25E7316C}"/>
              </a:ext>
            </a:extLst>
          </p:cNvPr>
          <p:cNvSpPr txBox="1"/>
          <p:nvPr/>
        </p:nvSpPr>
        <p:spPr>
          <a:xfrm>
            <a:off x="37069" y="1184129"/>
            <a:ext cx="9061135" cy="5038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GB" dirty="0">
                <a:latin typeface="Helvetica" pitchFamily="2" charset="0"/>
              </a:rPr>
              <a:t>Open source and free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endParaRPr lang="en-GB" dirty="0">
              <a:latin typeface="Helvetica" pitchFamily="2" charset="0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GB" dirty="0">
                <a:latin typeface="Helvetica" pitchFamily="2" charset="0"/>
              </a:rPr>
              <a:t>Statistical packages are usually implemented initially in R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endParaRPr lang="en-GB" dirty="0">
              <a:latin typeface="Helvetica" pitchFamily="2" charset="0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GB" dirty="0">
                <a:latin typeface="Helvetica" pitchFamily="2" charset="0"/>
              </a:rPr>
              <a:t>Biological packages are usually implemented initially in R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endParaRPr lang="en-GB" dirty="0">
              <a:latin typeface="Helvetica" pitchFamily="2" charset="0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GB" dirty="0">
                <a:latin typeface="Helvetica" pitchFamily="2" charset="0"/>
              </a:rPr>
              <a:t>Phenomenal diversity in graphics and illustrations 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endParaRPr lang="en-GB" dirty="0">
              <a:latin typeface="Helvetica" pitchFamily="2" charset="0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GB" dirty="0">
                <a:latin typeface="Helvetica" pitchFamily="2" charset="0"/>
              </a:rPr>
              <a:t>Excellent combination with markdown, shiny, for reproducible and sharable research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endParaRPr lang="en-GB" dirty="0">
              <a:latin typeface="Helvetica" pitchFamily="2" charset="0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GB" dirty="0">
                <a:latin typeface="Helvetica" pitchFamily="2" charset="0"/>
              </a:rPr>
              <a:t>Easy experimentation via the interactive mode and integrated datasets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endParaRPr lang="en-US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4755444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39214FD-FA1D-6F47-A9B7-811D80D19795}"/>
              </a:ext>
            </a:extLst>
          </p:cNvPr>
          <p:cNvSpPr txBox="1"/>
          <p:nvPr/>
        </p:nvSpPr>
        <p:spPr>
          <a:xfrm>
            <a:off x="111211" y="135929"/>
            <a:ext cx="61716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Plotting using </a:t>
            </a:r>
            <a:r>
              <a:rPr lang="en-US" sz="2800" dirty="0" err="1"/>
              <a:t>ggplot</a:t>
            </a:r>
            <a:r>
              <a:rPr lang="en-US" sz="2800" dirty="0"/>
              <a:t> – plot types (points)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73BA1B8-CCC0-0C46-94F6-9E93BA3A405E}"/>
              </a:ext>
            </a:extLst>
          </p:cNvPr>
          <p:cNvCxnSpPr>
            <a:cxnSpLocks/>
          </p:cNvCxnSpPr>
          <p:nvPr/>
        </p:nvCxnSpPr>
        <p:spPr>
          <a:xfrm>
            <a:off x="172993" y="753762"/>
            <a:ext cx="8798012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9C938077-9BEF-6846-B667-D5C6364DBFC3}"/>
              </a:ext>
            </a:extLst>
          </p:cNvPr>
          <p:cNvSpPr txBox="1"/>
          <p:nvPr/>
        </p:nvSpPr>
        <p:spPr>
          <a:xfrm>
            <a:off x="172993" y="1106130"/>
            <a:ext cx="8798012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&gt; g + </a:t>
            </a:r>
            <a:r>
              <a:rPr lang="en-GB" dirty="0" err="1"/>
              <a:t>geom_point</a:t>
            </a:r>
            <a:r>
              <a:rPr lang="en-GB" dirty="0"/>
              <a:t>()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06CB08E-7181-A748-AE65-20BDB927F7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4972" y="1637071"/>
            <a:ext cx="5194605" cy="5220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478831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39214FD-FA1D-6F47-A9B7-811D80D19795}"/>
              </a:ext>
            </a:extLst>
          </p:cNvPr>
          <p:cNvSpPr txBox="1"/>
          <p:nvPr/>
        </p:nvSpPr>
        <p:spPr>
          <a:xfrm>
            <a:off x="111211" y="135929"/>
            <a:ext cx="66403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Plotting using </a:t>
            </a:r>
            <a:r>
              <a:rPr lang="en-US" sz="2800" dirty="0" err="1"/>
              <a:t>ggplot</a:t>
            </a:r>
            <a:r>
              <a:rPr lang="en-US" sz="2800" dirty="0"/>
              <a:t> – plot types (jitter plot)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73BA1B8-CCC0-0C46-94F6-9E93BA3A405E}"/>
              </a:ext>
            </a:extLst>
          </p:cNvPr>
          <p:cNvCxnSpPr>
            <a:cxnSpLocks/>
          </p:cNvCxnSpPr>
          <p:nvPr/>
        </p:nvCxnSpPr>
        <p:spPr>
          <a:xfrm>
            <a:off x="172993" y="753762"/>
            <a:ext cx="8798012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9C938077-9BEF-6846-B667-D5C6364DBFC3}"/>
              </a:ext>
            </a:extLst>
          </p:cNvPr>
          <p:cNvSpPr txBox="1"/>
          <p:nvPr/>
        </p:nvSpPr>
        <p:spPr>
          <a:xfrm>
            <a:off x="172993" y="1106130"/>
            <a:ext cx="8798012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&gt; </a:t>
            </a:r>
            <a:r>
              <a:rPr lang="en-GB" dirty="0" err="1"/>
              <a:t>g+geom_jitter</a:t>
            </a:r>
            <a:r>
              <a:rPr lang="en-GB" dirty="0"/>
              <a:t>(alpha=0.5,aes(</a:t>
            </a:r>
            <a:r>
              <a:rPr lang="en-GB" dirty="0" err="1"/>
              <a:t>color</a:t>
            </a:r>
            <a:r>
              <a:rPr lang="en-GB" dirty="0"/>
              <a:t>=season),position=</a:t>
            </a:r>
            <a:r>
              <a:rPr lang="en-GB" dirty="0" err="1"/>
              <a:t>position_jitter</a:t>
            </a:r>
            <a:r>
              <a:rPr lang="en-GB" dirty="0"/>
              <a:t>(width=.2))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BA72681-649F-D047-B229-1A805A3124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939" y="1670339"/>
            <a:ext cx="5003016" cy="5187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820705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39214FD-FA1D-6F47-A9B7-811D80D19795}"/>
              </a:ext>
            </a:extLst>
          </p:cNvPr>
          <p:cNvSpPr txBox="1"/>
          <p:nvPr/>
        </p:nvSpPr>
        <p:spPr>
          <a:xfrm>
            <a:off x="111211" y="135929"/>
            <a:ext cx="67119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Plotting using </a:t>
            </a:r>
            <a:r>
              <a:rPr lang="en-US" sz="2800" dirty="0" err="1"/>
              <a:t>ggplot</a:t>
            </a:r>
            <a:r>
              <a:rPr lang="en-US" sz="2800" dirty="0"/>
              <a:t> – plot types (violin plot)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73BA1B8-CCC0-0C46-94F6-9E93BA3A405E}"/>
              </a:ext>
            </a:extLst>
          </p:cNvPr>
          <p:cNvCxnSpPr>
            <a:cxnSpLocks/>
          </p:cNvCxnSpPr>
          <p:nvPr/>
        </p:nvCxnSpPr>
        <p:spPr>
          <a:xfrm>
            <a:off x="172993" y="753762"/>
            <a:ext cx="8798012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9C938077-9BEF-6846-B667-D5C6364DBFC3}"/>
              </a:ext>
            </a:extLst>
          </p:cNvPr>
          <p:cNvSpPr txBox="1"/>
          <p:nvPr/>
        </p:nvSpPr>
        <p:spPr>
          <a:xfrm>
            <a:off x="172993" y="1106130"/>
            <a:ext cx="8798012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&gt; g + </a:t>
            </a:r>
            <a:r>
              <a:rPr lang="en-GB" dirty="0" err="1"/>
              <a:t>geom_violin</a:t>
            </a:r>
            <a:r>
              <a:rPr lang="en-GB" dirty="0"/>
              <a:t>(alpha=0.5,color="</a:t>
            </a:r>
            <a:r>
              <a:rPr lang="en-GB" dirty="0" err="1"/>
              <a:t>gray</a:t>
            </a:r>
            <a:r>
              <a:rPr lang="en-GB" dirty="0"/>
              <a:t>")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32FFCF-EBFD-614A-AF07-C8F2D6E652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9280" y="1621087"/>
            <a:ext cx="5254695" cy="5236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639266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39214FD-FA1D-6F47-A9B7-811D80D19795}"/>
              </a:ext>
            </a:extLst>
          </p:cNvPr>
          <p:cNvSpPr txBox="1"/>
          <p:nvPr/>
        </p:nvSpPr>
        <p:spPr>
          <a:xfrm>
            <a:off x="111211" y="135929"/>
            <a:ext cx="67119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Plotting using </a:t>
            </a:r>
            <a:r>
              <a:rPr lang="en-US" sz="2800" dirty="0" err="1"/>
              <a:t>ggplot</a:t>
            </a:r>
            <a:r>
              <a:rPr lang="en-US" sz="2800" dirty="0"/>
              <a:t> – plot types (violin plot)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73BA1B8-CCC0-0C46-94F6-9E93BA3A405E}"/>
              </a:ext>
            </a:extLst>
          </p:cNvPr>
          <p:cNvCxnSpPr>
            <a:cxnSpLocks/>
          </p:cNvCxnSpPr>
          <p:nvPr/>
        </p:nvCxnSpPr>
        <p:spPr>
          <a:xfrm>
            <a:off x="172993" y="753762"/>
            <a:ext cx="8798012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9C938077-9BEF-6846-B667-D5C6364DBFC3}"/>
              </a:ext>
            </a:extLst>
          </p:cNvPr>
          <p:cNvSpPr txBox="1"/>
          <p:nvPr/>
        </p:nvSpPr>
        <p:spPr>
          <a:xfrm>
            <a:off x="172993" y="1106130"/>
            <a:ext cx="8798012" cy="120032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&gt; </a:t>
            </a:r>
            <a:r>
              <a:rPr lang="en-GB" dirty="0" err="1"/>
              <a:t>g+geom_violin</a:t>
            </a:r>
            <a:r>
              <a:rPr lang="en-GB" dirty="0"/>
              <a:t>(alpha=0.5,color="</a:t>
            </a:r>
            <a:r>
              <a:rPr lang="en-GB" dirty="0" err="1"/>
              <a:t>gray</a:t>
            </a:r>
            <a:r>
              <a:rPr lang="en-GB" dirty="0"/>
              <a:t>") + </a:t>
            </a:r>
          </a:p>
          <a:p>
            <a:r>
              <a:rPr lang="en-GB" dirty="0"/>
              <a:t>	</a:t>
            </a:r>
            <a:r>
              <a:rPr lang="en-GB" dirty="0" err="1"/>
              <a:t>geom_jitter</a:t>
            </a:r>
            <a:r>
              <a:rPr lang="en-GB" dirty="0"/>
              <a:t>(alpha=0.5,aes(</a:t>
            </a:r>
            <a:r>
              <a:rPr lang="en-GB" dirty="0" err="1"/>
              <a:t>color</a:t>
            </a:r>
            <a:r>
              <a:rPr lang="en-GB" dirty="0"/>
              <a:t>=season),position=</a:t>
            </a:r>
            <a:r>
              <a:rPr lang="en-GB" dirty="0" err="1"/>
              <a:t>position_jitter</a:t>
            </a:r>
            <a:r>
              <a:rPr lang="en-GB" dirty="0"/>
              <a:t>(width=0.1)) + 	</a:t>
            </a:r>
            <a:r>
              <a:rPr lang="en-GB" dirty="0" err="1"/>
              <a:t>coord_flip</a:t>
            </a:r>
            <a:r>
              <a:rPr lang="en-GB" dirty="0"/>
              <a:t>() </a:t>
            </a:r>
          </a:p>
          <a:p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77C9473-F257-A44F-9EED-0D769225EB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4042" y="2448232"/>
            <a:ext cx="4275913" cy="4409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589808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39214FD-FA1D-6F47-A9B7-811D80D19795}"/>
              </a:ext>
            </a:extLst>
          </p:cNvPr>
          <p:cNvSpPr txBox="1"/>
          <p:nvPr/>
        </p:nvSpPr>
        <p:spPr>
          <a:xfrm>
            <a:off x="111211" y="135929"/>
            <a:ext cx="71335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Plotting using </a:t>
            </a:r>
            <a:r>
              <a:rPr lang="en-US" sz="2800" dirty="0" err="1"/>
              <a:t>ggplot</a:t>
            </a:r>
            <a:r>
              <a:rPr lang="en-US" sz="2800" dirty="0"/>
              <a:t> – plot types (smooth lines)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73BA1B8-CCC0-0C46-94F6-9E93BA3A405E}"/>
              </a:ext>
            </a:extLst>
          </p:cNvPr>
          <p:cNvCxnSpPr>
            <a:cxnSpLocks/>
          </p:cNvCxnSpPr>
          <p:nvPr/>
        </p:nvCxnSpPr>
        <p:spPr>
          <a:xfrm>
            <a:off x="172993" y="753762"/>
            <a:ext cx="8798012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9C938077-9BEF-6846-B667-D5C6364DBFC3}"/>
              </a:ext>
            </a:extLst>
          </p:cNvPr>
          <p:cNvSpPr txBox="1"/>
          <p:nvPr/>
        </p:nvSpPr>
        <p:spPr>
          <a:xfrm>
            <a:off x="172993" y="1106130"/>
            <a:ext cx="8798012" cy="92333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&gt; </a:t>
            </a:r>
            <a:r>
              <a:rPr lang="en-GB" dirty="0" err="1"/>
              <a:t>ggplot</a:t>
            </a:r>
            <a:r>
              <a:rPr lang="en-GB" dirty="0"/>
              <a:t>(</a:t>
            </a:r>
            <a:r>
              <a:rPr lang="en-GB" dirty="0" err="1"/>
              <a:t>nmmaps,aes</a:t>
            </a:r>
            <a:r>
              <a:rPr lang="en-GB" dirty="0"/>
              <a:t>(</a:t>
            </a:r>
            <a:r>
              <a:rPr lang="en-GB" dirty="0" err="1"/>
              <a:t>date,temp</a:t>
            </a:r>
            <a:r>
              <a:rPr lang="en-GB" dirty="0"/>
              <a:t>)) + </a:t>
            </a:r>
            <a:r>
              <a:rPr lang="en-GB" dirty="0" err="1"/>
              <a:t>geom_point</a:t>
            </a:r>
            <a:r>
              <a:rPr lang="en-GB" dirty="0"/>
              <a:t>(</a:t>
            </a:r>
            <a:r>
              <a:rPr lang="en-GB" dirty="0" err="1"/>
              <a:t>color</a:t>
            </a:r>
            <a:r>
              <a:rPr lang="en-GB" dirty="0"/>
              <a:t>="firebrick") + </a:t>
            </a:r>
          </a:p>
          <a:p>
            <a:r>
              <a:rPr lang="en-GB" dirty="0"/>
              <a:t>	</a:t>
            </a:r>
            <a:r>
              <a:rPr lang="en-GB" dirty="0" err="1"/>
              <a:t>stat_smooth</a:t>
            </a:r>
            <a:r>
              <a:rPr lang="en-GB" dirty="0"/>
              <a:t>() </a:t>
            </a:r>
          </a:p>
          <a:p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C989F6D-3FCC-A84B-84A5-C5CB0B1C94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3287" y="2126719"/>
            <a:ext cx="4715215" cy="4731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518573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39214FD-FA1D-6F47-A9B7-811D80D19795}"/>
              </a:ext>
            </a:extLst>
          </p:cNvPr>
          <p:cNvSpPr txBox="1"/>
          <p:nvPr/>
        </p:nvSpPr>
        <p:spPr>
          <a:xfrm>
            <a:off x="111211" y="135929"/>
            <a:ext cx="64843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Plotting using </a:t>
            </a:r>
            <a:r>
              <a:rPr lang="en-US" sz="2800" dirty="0" err="1"/>
              <a:t>ggplot</a:t>
            </a:r>
            <a:r>
              <a:rPr lang="en-US" sz="2800" dirty="0"/>
              <a:t> – plot types (linear fit)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73BA1B8-CCC0-0C46-94F6-9E93BA3A405E}"/>
              </a:ext>
            </a:extLst>
          </p:cNvPr>
          <p:cNvCxnSpPr>
            <a:cxnSpLocks/>
          </p:cNvCxnSpPr>
          <p:nvPr/>
        </p:nvCxnSpPr>
        <p:spPr>
          <a:xfrm>
            <a:off x="172993" y="753762"/>
            <a:ext cx="8798012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9C938077-9BEF-6846-B667-D5C6364DBFC3}"/>
              </a:ext>
            </a:extLst>
          </p:cNvPr>
          <p:cNvSpPr txBox="1"/>
          <p:nvPr/>
        </p:nvSpPr>
        <p:spPr>
          <a:xfrm>
            <a:off x="172993" y="1106130"/>
            <a:ext cx="8798012" cy="92333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&gt; </a:t>
            </a:r>
            <a:r>
              <a:rPr lang="en-GB" dirty="0" err="1"/>
              <a:t>ggplot</a:t>
            </a:r>
            <a:r>
              <a:rPr lang="en-GB" dirty="0"/>
              <a:t>(</a:t>
            </a:r>
            <a:r>
              <a:rPr lang="en-GB" dirty="0" err="1"/>
              <a:t>nmmaps,aes</a:t>
            </a:r>
            <a:r>
              <a:rPr lang="en-GB" dirty="0"/>
              <a:t>(</a:t>
            </a:r>
            <a:r>
              <a:rPr lang="en-GB" dirty="0" err="1"/>
              <a:t>temp,death</a:t>
            </a:r>
            <a:r>
              <a:rPr lang="en-GB" dirty="0"/>
              <a:t>)) + </a:t>
            </a:r>
            <a:r>
              <a:rPr lang="en-GB" dirty="0" err="1"/>
              <a:t>geom_point</a:t>
            </a:r>
            <a:r>
              <a:rPr lang="en-GB" dirty="0"/>
              <a:t>(</a:t>
            </a:r>
            <a:r>
              <a:rPr lang="en-GB" dirty="0" err="1"/>
              <a:t>color</a:t>
            </a:r>
            <a:r>
              <a:rPr lang="en-GB" dirty="0"/>
              <a:t>="firebrick") + 	</a:t>
            </a:r>
            <a:r>
              <a:rPr lang="en-GB" dirty="0" err="1"/>
              <a:t>stat_smooth</a:t>
            </a:r>
            <a:r>
              <a:rPr lang="en-GB" dirty="0"/>
              <a:t>(method="lm", se=FALSE) </a:t>
            </a:r>
          </a:p>
          <a:p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B29437A-BE27-3B43-99C7-59D653E355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9256" y="2223142"/>
            <a:ext cx="4603275" cy="4634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309216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8CE0D2F-F9E1-3A47-AC84-2A152D8E6135}"/>
              </a:ext>
            </a:extLst>
          </p:cNvPr>
          <p:cNvSpPr txBox="1"/>
          <p:nvPr/>
        </p:nvSpPr>
        <p:spPr>
          <a:xfrm>
            <a:off x="3084061" y="3075057"/>
            <a:ext cx="297587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Bioconductor</a:t>
            </a:r>
          </a:p>
        </p:txBody>
      </p:sp>
    </p:spTree>
    <p:extLst>
      <p:ext uri="{BB962C8B-B14F-4D97-AF65-F5344CB8AC3E}">
        <p14:creationId xmlns:p14="http://schemas.microsoft.com/office/powerpoint/2010/main" val="2971912822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56FD329-5415-AF43-A243-E8F0206959EC}"/>
              </a:ext>
            </a:extLst>
          </p:cNvPr>
          <p:cNvSpPr txBox="1"/>
          <p:nvPr/>
        </p:nvSpPr>
        <p:spPr>
          <a:xfrm>
            <a:off x="111211" y="135929"/>
            <a:ext cx="34898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What is Bioconductor?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EB6C21E-629F-D14E-9E30-35AB365A7F2F}"/>
              </a:ext>
            </a:extLst>
          </p:cNvPr>
          <p:cNvCxnSpPr>
            <a:cxnSpLocks/>
          </p:cNvCxnSpPr>
          <p:nvPr/>
        </p:nvCxnSpPr>
        <p:spPr>
          <a:xfrm>
            <a:off x="172993" y="753762"/>
            <a:ext cx="8798012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D9414736-724A-0143-A1C1-1730FBB379AE}"/>
              </a:ext>
            </a:extLst>
          </p:cNvPr>
          <p:cNvSpPr txBox="1"/>
          <p:nvPr/>
        </p:nvSpPr>
        <p:spPr>
          <a:xfrm>
            <a:off x="172993" y="1043178"/>
            <a:ext cx="66668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Analysis and comprehension of high-throughput genomic data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CC9472-4BE4-8B4B-9D3C-514B4BC116B9}"/>
              </a:ext>
            </a:extLst>
          </p:cNvPr>
          <p:cNvSpPr txBox="1"/>
          <p:nvPr/>
        </p:nvSpPr>
        <p:spPr>
          <a:xfrm>
            <a:off x="172993" y="1695600"/>
            <a:ext cx="646875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Statistical analysis: large data, technological artifacts, 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Comprehension: biological context, visualization, reproducibility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High-throughput</a:t>
            </a:r>
          </a:p>
          <a:p>
            <a:pPr marL="742950" lvl="1" indent="-285750">
              <a:buFont typeface="Wingdings" pitchFamily="2" charset="2"/>
              <a:buChar char="ü"/>
            </a:pPr>
            <a:r>
              <a:rPr lang="en-US" dirty="0"/>
              <a:t>Sequencing: </a:t>
            </a:r>
            <a:r>
              <a:rPr lang="en-US" dirty="0" err="1"/>
              <a:t>RNAseq</a:t>
            </a:r>
            <a:r>
              <a:rPr lang="en-US" dirty="0"/>
              <a:t>, </a:t>
            </a:r>
            <a:r>
              <a:rPr lang="en-US" dirty="0" err="1"/>
              <a:t>ChIPSeq</a:t>
            </a:r>
            <a:r>
              <a:rPr lang="en-US" dirty="0"/>
              <a:t>, variants, copy number, …</a:t>
            </a:r>
          </a:p>
          <a:p>
            <a:pPr marL="742950" lvl="1" indent="-285750">
              <a:buFont typeface="Wingdings" pitchFamily="2" charset="2"/>
              <a:buChar char="ü"/>
            </a:pPr>
            <a:r>
              <a:rPr lang="en-US" dirty="0"/>
              <a:t>Microarrays: Expression analysis</a:t>
            </a:r>
          </a:p>
          <a:p>
            <a:pPr marL="742950" lvl="1" indent="-285750">
              <a:buFont typeface="Wingdings" pitchFamily="2" charset="2"/>
              <a:buChar char="ü"/>
            </a:pPr>
            <a:r>
              <a:rPr lang="en-US" dirty="0"/>
              <a:t>Flow cytometry, proteomics, images, …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3FA307-2FDF-E04D-A93F-426B91C09F3C}"/>
              </a:ext>
            </a:extLst>
          </p:cNvPr>
          <p:cNvSpPr txBox="1"/>
          <p:nvPr/>
        </p:nvSpPr>
        <p:spPr>
          <a:xfrm>
            <a:off x="172993" y="4292394"/>
            <a:ext cx="864654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1000+ software packages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‘Annotation’ packages – static data bases of identifier maps, gene models, pathways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‘Experimental’ packages – data sets</a:t>
            </a:r>
          </a:p>
          <a:p>
            <a:pPr marL="300038" lvl="1" indent="-285750">
              <a:buFont typeface="Wingdings" pitchFamily="2" charset="2"/>
              <a:buChar char="Ø"/>
            </a:pPr>
            <a:r>
              <a:rPr lang="en-US" dirty="0"/>
              <a:t>‘Vignettes’ are an important feature in Bioconductor – documents illustrating how to use the packages, with integrated code</a:t>
            </a:r>
          </a:p>
          <a:p>
            <a:pPr marL="300038" lvl="1" indent="-285750">
              <a:buFont typeface="Wingdings" pitchFamily="2" charset="2"/>
              <a:buChar char="Ø"/>
            </a:pP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A8904D-5AD9-504A-B079-908BF292B5DC}"/>
              </a:ext>
            </a:extLst>
          </p:cNvPr>
          <p:cNvSpPr txBox="1"/>
          <p:nvPr/>
        </p:nvSpPr>
        <p:spPr>
          <a:xfrm>
            <a:off x="111211" y="3692921"/>
            <a:ext cx="34566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Packages, vignettes, work flows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8F5D663-DB76-1841-8486-2AE4D709DA5D}"/>
              </a:ext>
            </a:extLst>
          </p:cNvPr>
          <p:cNvSpPr txBox="1"/>
          <p:nvPr/>
        </p:nvSpPr>
        <p:spPr>
          <a:xfrm>
            <a:off x="143178" y="6342664"/>
            <a:ext cx="6613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en-US" b="1" dirty="0">
                <a:solidFill>
                  <a:srgbClr val="FF0000"/>
                </a:solidFill>
              </a:rPr>
              <a:t>Go to Bioconductor’s website and navigate to different packages</a:t>
            </a:r>
          </a:p>
        </p:txBody>
      </p:sp>
    </p:spTree>
    <p:extLst>
      <p:ext uri="{BB962C8B-B14F-4D97-AF65-F5344CB8AC3E}">
        <p14:creationId xmlns:p14="http://schemas.microsoft.com/office/powerpoint/2010/main" val="3468041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CAD7AD-C09B-944B-8EED-D1CDAFA8426F}"/>
              </a:ext>
            </a:extLst>
          </p:cNvPr>
          <p:cNvSpPr txBox="1"/>
          <p:nvPr/>
        </p:nvSpPr>
        <p:spPr>
          <a:xfrm>
            <a:off x="111211" y="135929"/>
            <a:ext cx="30592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Exercise - </a:t>
            </a:r>
            <a:r>
              <a:rPr lang="en-US" sz="2800" dirty="0" err="1"/>
              <a:t>Biostrings</a:t>
            </a:r>
            <a:endParaRPr lang="en-US" sz="2800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7117B02-5DBA-E54F-B71D-40CF3E2A7391}"/>
              </a:ext>
            </a:extLst>
          </p:cNvPr>
          <p:cNvCxnSpPr>
            <a:cxnSpLocks/>
          </p:cNvCxnSpPr>
          <p:nvPr/>
        </p:nvCxnSpPr>
        <p:spPr>
          <a:xfrm>
            <a:off x="172993" y="753762"/>
            <a:ext cx="8798012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31C4A4E-EFE2-2245-99F0-0CB13DCED056}"/>
              </a:ext>
            </a:extLst>
          </p:cNvPr>
          <p:cNvSpPr txBox="1"/>
          <p:nvPr/>
        </p:nvSpPr>
        <p:spPr>
          <a:xfrm>
            <a:off x="280219" y="1194619"/>
            <a:ext cx="6113277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## Bioconductor</a:t>
            </a:r>
          </a:p>
          <a:p>
            <a:r>
              <a:rPr lang="en-US" dirty="0"/>
              <a:t>&gt; </a:t>
            </a:r>
            <a:r>
              <a:rPr lang="en-GB" dirty="0"/>
              <a:t>source("</a:t>
            </a:r>
            <a:r>
              <a:rPr lang="en-GB" dirty="0">
                <a:hlinkClick r:id="rId2"/>
              </a:rPr>
              <a:t>https://bioconductor.org/biocLite.R</a:t>
            </a:r>
            <a:r>
              <a:rPr lang="en-GB" dirty="0"/>
              <a:t>")</a:t>
            </a:r>
            <a:br>
              <a:rPr lang="en-GB" dirty="0"/>
            </a:br>
            <a:r>
              <a:rPr lang="en-GB" dirty="0"/>
              <a:t>&gt; </a:t>
            </a:r>
            <a:r>
              <a:rPr lang="en-GB" dirty="0" err="1"/>
              <a:t>biocLite</a:t>
            </a:r>
            <a:r>
              <a:rPr lang="en-GB" dirty="0"/>
              <a:t>("</a:t>
            </a:r>
            <a:r>
              <a:rPr lang="en-GB" dirty="0" err="1"/>
              <a:t>Biostrings</a:t>
            </a:r>
            <a:r>
              <a:rPr lang="en-GB" dirty="0"/>
              <a:t>")</a:t>
            </a:r>
            <a:endParaRPr lang="en-US" dirty="0"/>
          </a:p>
          <a:p>
            <a:endParaRPr lang="en-US" dirty="0"/>
          </a:p>
          <a:p>
            <a:r>
              <a:rPr lang="en-US" dirty="0"/>
              <a:t>## Read in a </a:t>
            </a:r>
            <a:r>
              <a:rPr lang="en-US" dirty="0" err="1"/>
              <a:t>fasta</a:t>
            </a:r>
            <a:r>
              <a:rPr lang="en-US" dirty="0"/>
              <a:t> sequence</a:t>
            </a:r>
          </a:p>
          <a:p>
            <a:r>
              <a:rPr lang="en-US" dirty="0"/>
              <a:t>&gt; </a:t>
            </a:r>
            <a:r>
              <a:rPr lang="en-GB" dirty="0" err="1"/>
              <a:t>myDNA</a:t>
            </a:r>
            <a:r>
              <a:rPr lang="en-GB" dirty="0"/>
              <a:t> &lt;- </a:t>
            </a:r>
            <a:r>
              <a:rPr lang="en-GB" dirty="0" err="1"/>
              <a:t>readDNAStringSet</a:t>
            </a:r>
            <a:r>
              <a:rPr lang="en-GB" dirty="0"/>
              <a:t>("~/Desktop/</a:t>
            </a:r>
            <a:r>
              <a:rPr lang="en-GB" dirty="0" err="1"/>
              <a:t>fasta</a:t>
            </a:r>
            <a:r>
              <a:rPr lang="en-GB" dirty="0"/>
              <a:t>/</a:t>
            </a:r>
            <a:r>
              <a:rPr lang="en-GB" dirty="0" err="1"/>
              <a:t>A_nuc.fasta</a:t>
            </a:r>
            <a:r>
              <a:rPr lang="en-GB" dirty="0"/>
              <a:t>") </a:t>
            </a:r>
            <a:br>
              <a:rPr lang="en-GB" dirty="0"/>
            </a:br>
            <a:r>
              <a:rPr lang="en-GB" dirty="0"/>
              <a:t>&gt; length(</a:t>
            </a:r>
            <a:r>
              <a:rPr lang="en-GB" dirty="0" err="1"/>
              <a:t>myDNA</a:t>
            </a:r>
            <a:r>
              <a:rPr lang="en-GB" dirty="0"/>
              <a:t>)</a:t>
            </a:r>
          </a:p>
          <a:p>
            <a:endParaRPr lang="en-US" dirty="0"/>
          </a:p>
          <a:p>
            <a:r>
              <a:rPr lang="en-US" dirty="0"/>
              <a:t>## Subset sequences</a:t>
            </a:r>
          </a:p>
          <a:p>
            <a:r>
              <a:rPr lang="en-US" dirty="0"/>
              <a:t>&gt; </a:t>
            </a:r>
            <a:r>
              <a:rPr lang="en-GB" dirty="0" err="1"/>
              <a:t>myDNASeq</a:t>
            </a:r>
            <a:r>
              <a:rPr lang="en-GB" dirty="0"/>
              <a:t> &lt;- </a:t>
            </a:r>
            <a:r>
              <a:rPr lang="en-GB" dirty="0" err="1"/>
              <a:t>myDNA</a:t>
            </a:r>
            <a:r>
              <a:rPr lang="en-GB" dirty="0"/>
              <a:t>[1]</a:t>
            </a:r>
          </a:p>
          <a:p>
            <a:r>
              <a:rPr lang="en-GB" dirty="0"/>
              <a:t>&gt; </a:t>
            </a:r>
            <a:r>
              <a:rPr lang="en-GB" dirty="0" err="1"/>
              <a:t>myDNASeq</a:t>
            </a:r>
            <a:r>
              <a:rPr lang="en-GB" dirty="0"/>
              <a:t> &lt;- </a:t>
            </a:r>
            <a:r>
              <a:rPr lang="en-GB" dirty="0" err="1"/>
              <a:t>myDNA</a:t>
            </a:r>
            <a:r>
              <a:rPr lang="en-GB" dirty="0"/>
              <a:t>[names(</a:t>
            </a:r>
            <a:r>
              <a:rPr lang="en-GB" dirty="0" err="1"/>
              <a:t>myDNA</a:t>
            </a:r>
            <a:r>
              <a:rPr lang="en-GB" dirty="0"/>
              <a:t>)==names(</a:t>
            </a:r>
            <a:r>
              <a:rPr lang="en-GB" dirty="0" err="1"/>
              <a:t>myDNA</a:t>
            </a:r>
            <a:r>
              <a:rPr lang="en-GB" dirty="0"/>
              <a:t>)[1]]</a:t>
            </a:r>
          </a:p>
          <a:p>
            <a:r>
              <a:rPr lang="en-US" dirty="0"/>
              <a:t>&gt; </a:t>
            </a:r>
            <a:r>
              <a:rPr lang="en-US" dirty="0" err="1"/>
              <a:t>nchar</a:t>
            </a:r>
            <a:r>
              <a:rPr lang="en-US" dirty="0"/>
              <a:t>(</a:t>
            </a:r>
            <a:r>
              <a:rPr lang="en-US" dirty="0" err="1"/>
              <a:t>myDNASeq</a:t>
            </a:r>
            <a:r>
              <a:rPr lang="en-US" dirty="0"/>
              <a:t>)</a:t>
            </a:r>
          </a:p>
          <a:p>
            <a:r>
              <a:rPr lang="en-US" dirty="0"/>
              <a:t>&gt; class(</a:t>
            </a:r>
            <a:r>
              <a:rPr lang="en-US" dirty="0" err="1"/>
              <a:t>myDNASeq</a:t>
            </a:r>
            <a:r>
              <a:rPr lang="en-US" dirty="0"/>
              <a:t>)</a:t>
            </a:r>
          </a:p>
          <a:p>
            <a:r>
              <a:rPr lang="en-US" dirty="0"/>
              <a:t>&gt; </a:t>
            </a:r>
            <a:r>
              <a:rPr lang="en-US" dirty="0" err="1"/>
              <a:t>subseq</a:t>
            </a:r>
            <a:r>
              <a:rPr lang="en-US" dirty="0"/>
              <a:t>(</a:t>
            </a:r>
            <a:r>
              <a:rPr lang="en-US" dirty="0" err="1"/>
              <a:t>myDNASeq</a:t>
            </a:r>
            <a:r>
              <a:rPr lang="en-US" dirty="0"/>
              <a:t>, start = 2, end = 10)</a:t>
            </a:r>
          </a:p>
          <a:p>
            <a:endParaRPr lang="en-US" dirty="0"/>
          </a:p>
          <a:p>
            <a:r>
              <a:rPr lang="en-US" dirty="0"/>
              <a:t>## Complement</a:t>
            </a:r>
          </a:p>
          <a:p>
            <a:r>
              <a:rPr lang="en-GB" dirty="0"/>
              <a:t>&gt; </a:t>
            </a:r>
            <a:r>
              <a:rPr lang="en-GB" dirty="0" err="1"/>
              <a:t>cmp</a:t>
            </a:r>
            <a:r>
              <a:rPr lang="en-GB" dirty="0"/>
              <a:t> &lt;- complement(</a:t>
            </a:r>
            <a:r>
              <a:rPr lang="en-GB" dirty="0" err="1"/>
              <a:t>myDNASeq</a:t>
            </a:r>
            <a:r>
              <a:rPr lang="en-GB" dirty="0"/>
              <a:t>) </a:t>
            </a:r>
          </a:p>
          <a:p>
            <a:r>
              <a:rPr lang="en-GB" dirty="0"/>
              <a:t>&gt; </a:t>
            </a:r>
            <a:r>
              <a:rPr lang="en-GB" dirty="0" err="1"/>
              <a:t>cmp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163550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CAD7AD-C09B-944B-8EED-D1CDAFA8426F}"/>
              </a:ext>
            </a:extLst>
          </p:cNvPr>
          <p:cNvSpPr txBox="1"/>
          <p:nvPr/>
        </p:nvSpPr>
        <p:spPr>
          <a:xfrm>
            <a:off x="111211" y="135929"/>
            <a:ext cx="30592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Exercise - </a:t>
            </a:r>
            <a:r>
              <a:rPr lang="en-US" sz="2800" dirty="0" err="1"/>
              <a:t>Biostrings</a:t>
            </a:r>
            <a:endParaRPr lang="en-US" sz="2800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7117B02-5DBA-E54F-B71D-40CF3E2A7391}"/>
              </a:ext>
            </a:extLst>
          </p:cNvPr>
          <p:cNvCxnSpPr>
            <a:cxnSpLocks/>
          </p:cNvCxnSpPr>
          <p:nvPr/>
        </p:nvCxnSpPr>
        <p:spPr>
          <a:xfrm>
            <a:off x="172993" y="753762"/>
            <a:ext cx="8798012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31C4A4E-EFE2-2245-99F0-0CB13DCED056}"/>
              </a:ext>
            </a:extLst>
          </p:cNvPr>
          <p:cNvSpPr txBox="1"/>
          <p:nvPr/>
        </p:nvSpPr>
        <p:spPr>
          <a:xfrm>
            <a:off x="103243" y="855409"/>
            <a:ext cx="6696385" cy="5632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## Reverse</a:t>
            </a:r>
          </a:p>
          <a:p>
            <a:r>
              <a:rPr lang="en-GB" dirty="0"/>
              <a:t>&gt; </a:t>
            </a:r>
            <a:r>
              <a:rPr lang="en-GB" dirty="0" err="1"/>
              <a:t>rvs</a:t>
            </a:r>
            <a:r>
              <a:rPr lang="en-GB" dirty="0"/>
              <a:t> &lt;- reverse(</a:t>
            </a:r>
            <a:r>
              <a:rPr lang="en-GB" dirty="0" err="1"/>
              <a:t>myDNASeq</a:t>
            </a:r>
            <a:r>
              <a:rPr lang="en-GB" dirty="0"/>
              <a:t>) </a:t>
            </a:r>
          </a:p>
          <a:p>
            <a:r>
              <a:rPr lang="en-GB" dirty="0"/>
              <a:t>&gt; </a:t>
            </a:r>
            <a:r>
              <a:rPr lang="en-GB" dirty="0" err="1"/>
              <a:t>rvs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## Reverse complement</a:t>
            </a:r>
          </a:p>
          <a:p>
            <a:r>
              <a:rPr lang="en-GB" dirty="0"/>
              <a:t>&gt; </a:t>
            </a:r>
            <a:r>
              <a:rPr lang="en-GB" dirty="0" err="1"/>
              <a:t>rvscmp</a:t>
            </a:r>
            <a:r>
              <a:rPr lang="en-GB" dirty="0"/>
              <a:t> &lt;-</a:t>
            </a:r>
            <a:r>
              <a:rPr lang="en-GB" dirty="0" err="1"/>
              <a:t>reverseComplement</a:t>
            </a:r>
            <a:r>
              <a:rPr lang="en-GB" dirty="0"/>
              <a:t>(</a:t>
            </a:r>
            <a:r>
              <a:rPr lang="en-GB" dirty="0" err="1"/>
              <a:t>myDNASeq</a:t>
            </a:r>
            <a:r>
              <a:rPr lang="en-GB" dirty="0"/>
              <a:t>) </a:t>
            </a:r>
          </a:p>
          <a:p>
            <a:r>
              <a:rPr lang="en-GB" dirty="0"/>
              <a:t>&gt; </a:t>
            </a:r>
            <a:r>
              <a:rPr lang="en-GB" dirty="0" err="1"/>
              <a:t>rvscmp</a:t>
            </a:r>
            <a:endParaRPr lang="en-GB" dirty="0"/>
          </a:p>
          <a:p>
            <a:endParaRPr lang="en-US" dirty="0"/>
          </a:p>
          <a:p>
            <a:r>
              <a:rPr lang="en-US" dirty="0"/>
              <a:t>## Translate</a:t>
            </a:r>
          </a:p>
          <a:p>
            <a:r>
              <a:rPr lang="en-US" dirty="0"/>
              <a:t>&gt; </a:t>
            </a:r>
            <a:r>
              <a:rPr lang="en-GB" dirty="0"/>
              <a:t>GENETIC_CODE</a:t>
            </a:r>
            <a:endParaRPr lang="en-US" dirty="0"/>
          </a:p>
          <a:p>
            <a:r>
              <a:rPr lang="en-GB" dirty="0"/>
              <a:t>&gt; protein&lt;-translate(</a:t>
            </a:r>
            <a:r>
              <a:rPr lang="en-GB" dirty="0" err="1"/>
              <a:t>myDNASeq</a:t>
            </a:r>
            <a:r>
              <a:rPr lang="en-GB" dirty="0"/>
              <a:t>, </a:t>
            </a:r>
            <a:r>
              <a:rPr lang="en-GB" dirty="0" err="1"/>
              <a:t>genetic.code</a:t>
            </a:r>
            <a:r>
              <a:rPr lang="en-GB" dirty="0"/>
              <a:t> = GENETIC_CODE)</a:t>
            </a:r>
          </a:p>
          <a:p>
            <a:r>
              <a:rPr lang="en-GB" dirty="0"/>
              <a:t>&gt; protein</a:t>
            </a:r>
          </a:p>
          <a:p>
            <a:r>
              <a:rPr lang="en-GB" dirty="0"/>
              <a:t>&gt; Amino&lt;-AMINO_ACID_CODE[</a:t>
            </a:r>
            <a:r>
              <a:rPr lang="en-GB" dirty="0" err="1"/>
              <a:t>strsplit</a:t>
            </a:r>
            <a:r>
              <a:rPr lang="en-GB" dirty="0"/>
              <a:t>(</a:t>
            </a:r>
            <a:r>
              <a:rPr lang="en-GB" dirty="0" err="1"/>
              <a:t>as.character</a:t>
            </a:r>
            <a:r>
              <a:rPr lang="en-GB" dirty="0"/>
              <a:t>(protein), “”)[[1]]] </a:t>
            </a:r>
          </a:p>
          <a:p>
            <a:r>
              <a:rPr lang="en-GB" dirty="0"/>
              <a:t>&gt; Amino</a:t>
            </a:r>
          </a:p>
          <a:p>
            <a:endParaRPr lang="en-GB" dirty="0"/>
          </a:p>
          <a:p>
            <a:r>
              <a:rPr lang="en-GB" dirty="0"/>
              <a:t>## Alignment</a:t>
            </a:r>
          </a:p>
          <a:p>
            <a:r>
              <a:rPr lang="en-GB" dirty="0"/>
              <a:t>&gt; DNA1 &lt;- </a:t>
            </a:r>
            <a:r>
              <a:rPr lang="en-GB" dirty="0" err="1"/>
              <a:t>myDNA</a:t>
            </a:r>
            <a:r>
              <a:rPr lang="en-GB" dirty="0"/>
              <a:t>[1]</a:t>
            </a:r>
          </a:p>
          <a:p>
            <a:r>
              <a:rPr lang="en-GB" dirty="0"/>
              <a:t>&gt; DNA2 &lt;- </a:t>
            </a:r>
            <a:r>
              <a:rPr lang="en-GB" dirty="0" err="1"/>
              <a:t>myDNA</a:t>
            </a:r>
            <a:r>
              <a:rPr lang="en-GB" dirty="0"/>
              <a:t>[4000]</a:t>
            </a:r>
          </a:p>
          <a:p>
            <a:r>
              <a:rPr lang="en-GB" dirty="0"/>
              <a:t>&gt; </a:t>
            </a:r>
            <a:r>
              <a:rPr lang="en-GB" dirty="0" err="1"/>
              <a:t>galign</a:t>
            </a:r>
            <a:r>
              <a:rPr lang="en-GB" dirty="0"/>
              <a:t> &lt;-</a:t>
            </a:r>
            <a:r>
              <a:rPr lang="en-GB" dirty="0" err="1"/>
              <a:t>pairwiseAlignment</a:t>
            </a:r>
            <a:r>
              <a:rPr lang="en-GB" dirty="0"/>
              <a:t>(DNA1, DNA2) </a:t>
            </a:r>
          </a:p>
          <a:p>
            <a:r>
              <a:rPr lang="en-GB" dirty="0"/>
              <a:t>&gt; </a:t>
            </a:r>
            <a:r>
              <a:rPr lang="en-GB" dirty="0" err="1"/>
              <a:t>galign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45551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CAD6C4-516C-7143-9495-E883984901D8}"/>
              </a:ext>
            </a:extLst>
          </p:cNvPr>
          <p:cNvSpPr txBox="1"/>
          <p:nvPr/>
        </p:nvSpPr>
        <p:spPr>
          <a:xfrm>
            <a:off x="111211" y="135929"/>
            <a:ext cx="15664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Helvetica" pitchFamily="2" charset="0"/>
              </a:rPr>
              <a:t>Libraries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9979354-F08E-C841-914C-E51D46E196EF}"/>
              </a:ext>
            </a:extLst>
          </p:cNvPr>
          <p:cNvCxnSpPr>
            <a:cxnSpLocks/>
          </p:cNvCxnSpPr>
          <p:nvPr/>
        </p:nvCxnSpPr>
        <p:spPr>
          <a:xfrm>
            <a:off x="172993" y="753762"/>
            <a:ext cx="8798012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ACE39E3-524D-DB42-97E1-BA6FFEEE15E9}"/>
              </a:ext>
            </a:extLst>
          </p:cNvPr>
          <p:cNvSpPr txBox="1"/>
          <p:nvPr/>
        </p:nvSpPr>
        <p:spPr>
          <a:xfrm>
            <a:off x="133514" y="1149178"/>
            <a:ext cx="885979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Helvetica" pitchFamily="2" charset="0"/>
              </a:rPr>
              <a:t>There are too many R commands to load into memory when R session starts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Helvetica" pitchFamily="2" charset="0"/>
              </a:rPr>
              <a:t>Therefore, R commands are organized as packages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Helvetica" pitchFamily="2" charset="0"/>
              </a:rPr>
              <a:t>For example, ‘base’ contains basic commands, the package ‘stats’ contains statistic commands such as distributions, statistical tests </a:t>
            </a:r>
            <a:r>
              <a:rPr lang="en-US" dirty="0" err="1">
                <a:latin typeface="Helvetica" pitchFamily="2" charset="0"/>
              </a:rPr>
              <a:t>etc</a:t>
            </a:r>
            <a:endParaRPr lang="en-US" dirty="0">
              <a:latin typeface="Helvetica" pitchFamily="2" charset="0"/>
            </a:endParaRPr>
          </a:p>
          <a:p>
            <a:pPr algn="just"/>
            <a:endParaRPr lang="en-US" dirty="0">
              <a:latin typeface="Helvetica" pitchFamily="2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Helvetica" pitchFamily="2" charset="0"/>
              </a:rPr>
              <a:t>A selection of important packages (see library(</a:t>
            </a:r>
            <a:r>
              <a:rPr lang="en-US" dirty="0" err="1">
                <a:latin typeface="Helvetica" pitchFamily="2" charset="0"/>
              </a:rPr>
              <a:t>lib.loc</a:t>
            </a:r>
            <a:r>
              <a:rPr lang="en-US" dirty="0">
                <a:latin typeface="Helvetica" pitchFamily="2" charset="0"/>
              </a:rPr>
              <a:t>=.Library)) is loaded at startup.</a:t>
            </a:r>
          </a:p>
          <a:p>
            <a:pPr algn="just"/>
            <a:endParaRPr lang="en-US" dirty="0">
              <a:latin typeface="Helvetica" pitchFamily="2" charset="0"/>
            </a:endParaRPr>
          </a:p>
          <a:p>
            <a:pPr algn="just"/>
            <a:endParaRPr lang="en-US" dirty="0">
              <a:latin typeface="Helvetica" pitchFamily="2" charset="0"/>
            </a:endParaRPr>
          </a:p>
          <a:p>
            <a:pPr algn="just"/>
            <a:r>
              <a:rPr lang="en-US" dirty="0">
                <a:latin typeface="Helvetica" pitchFamily="2" charset="0"/>
              </a:rPr>
              <a:t>There is a special command to load libraries manually:</a:t>
            </a:r>
          </a:p>
          <a:p>
            <a:pPr algn="just"/>
            <a:endParaRPr lang="en-US" dirty="0">
              <a:latin typeface="Helvetica" pitchFamily="2" charset="0"/>
            </a:endParaRPr>
          </a:p>
          <a:p>
            <a:pPr algn="just"/>
            <a:endParaRPr lang="en-US" dirty="0">
              <a:latin typeface="Helvetica" pitchFamily="2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2D287D5-7C6A-2048-A6C5-25190C3A6424}"/>
              </a:ext>
            </a:extLst>
          </p:cNvPr>
          <p:cNvSpPr/>
          <p:nvPr/>
        </p:nvSpPr>
        <p:spPr>
          <a:xfrm>
            <a:off x="158245" y="4085303"/>
            <a:ext cx="8798012" cy="230074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306CF6-5BB9-334B-B67F-BC62A9DF9022}"/>
              </a:ext>
            </a:extLst>
          </p:cNvPr>
          <p:cNvSpPr txBox="1"/>
          <p:nvPr/>
        </p:nvSpPr>
        <p:spPr>
          <a:xfrm>
            <a:off x="172993" y="4220014"/>
            <a:ext cx="8150373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&gt; </a:t>
            </a:r>
            <a:r>
              <a:rPr lang="en-US" dirty="0" err="1"/>
              <a:t>install.packages</a:t>
            </a:r>
            <a:r>
              <a:rPr lang="en-US" dirty="0"/>
              <a:t>(“</a:t>
            </a:r>
            <a:r>
              <a:rPr lang="en-US" dirty="0" err="1"/>
              <a:t>dplyr</a:t>
            </a:r>
            <a:r>
              <a:rPr lang="en-US" dirty="0"/>
              <a:t>”) 			# install the package </a:t>
            </a:r>
          </a:p>
          <a:p>
            <a:endParaRPr lang="en-US" dirty="0"/>
          </a:p>
          <a:p>
            <a:r>
              <a:rPr lang="en-US" dirty="0"/>
              <a:t>&gt; library(</a:t>
            </a:r>
            <a:r>
              <a:rPr lang="en-US" dirty="0" err="1"/>
              <a:t>dplyr</a:t>
            </a:r>
            <a:r>
              <a:rPr lang="en-US" dirty="0"/>
              <a:t>) 				# load the package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dirty="0"/>
          </a:p>
          <a:p>
            <a:r>
              <a:rPr lang="en-US" dirty="0"/>
              <a:t>&gt; </a:t>
            </a:r>
            <a:r>
              <a:rPr lang="en-US" dirty="0" err="1"/>
              <a:t>installed.packages</a:t>
            </a:r>
            <a:r>
              <a:rPr lang="en-US" dirty="0"/>
              <a:t>() 			# See installed packages, use View()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dirty="0"/>
          </a:p>
          <a:p>
            <a:r>
              <a:rPr lang="en-US" dirty="0"/>
              <a:t>&gt; help(package="</a:t>
            </a:r>
            <a:r>
              <a:rPr lang="en-US" dirty="0" err="1"/>
              <a:t>dplyr</a:t>
            </a:r>
            <a:r>
              <a:rPr lang="en-US" dirty="0"/>
              <a:t>") 			## See help</a:t>
            </a:r>
          </a:p>
        </p:txBody>
      </p:sp>
    </p:spTree>
    <p:extLst>
      <p:ext uri="{BB962C8B-B14F-4D97-AF65-F5344CB8AC3E}">
        <p14:creationId xmlns:p14="http://schemas.microsoft.com/office/powerpoint/2010/main" val="2770540379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CAD7AD-C09B-944B-8EED-D1CDAFA8426F}"/>
              </a:ext>
            </a:extLst>
          </p:cNvPr>
          <p:cNvSpPr txBox="1"/>
          <p:nvPr/>
        </p:nvSpPr>
        <p:spPr>
          <a:xfrm>
            <a:off x="111211" y="135929"/>
            <a:ext cx="30592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Exercise - </a:t>
            </a:r>
            <a:r>
              <a:rPr lang="en-US" sz="2800" dirty="0" err="1"/>
              <a:t>Biostrings</a:t>
            </a:r>
            <a:endParaRPr lang="en-US" sz="2800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7117B02-5DBA-E54F-B71D-40CF3E2A7391}"/>
              </a:ext>
            </a:extLst>
          </p:cNvPr>
          <p:cNvCxnSpPr>
            <a:cxnSpLocks/>
          </p:cNvCxnSpPr>
          <p:nvPr/>
        </p:nvCxnSpPr>
        <p:spPr>
          <a:xfrm>
            <a:off x="172993" y="753762"/>
            <a:ext cx="8798012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31C4A4E-EFE2-2245-99F0-0CB13DCED056}"/>
              </a:ext>
            </a:extLst>
          </p:cNvPr>
          <p:cNvSpPr txBox="1"/>
          <p:nvPr/>
        </p:nvSpPr>
        <p:spPr>
          <a:xfrm>
            <a:off x="103243" y="855409"/>
            <a:ext cx="8247579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## Define substitution matrix</a:t>
            </a:r>
          </a:p>
          <a:p>
            <a:r>
              <a:rPr lang="en-GB" dirty="0"/>
              <a:t>&gt; matrix &lt;- </a:t>
            </a:r>
            <a:r>
              <a:rPr lang="en-GB" dirty="0" err="1"/>
              <a:t>nucleotideSubstitutionMatrix</a:t>
            </a:r>
            <a:r>
              <a:rPr lang="en-GB" dirty="0"/>
              <a:t>(match = 1, mismatch = -3, </a:t>
            </a:r>
            <a:r>
              <a:rPr lang="en-GB" dirty="0" err="1"/>
              <a:t>baseOnly</a:t>
            </a:r>
            <a:r>
              <a:rPr lang="en-GB" dirty="0"/>
              <a:t> = TRUE) </a:t>
            </a:r>
          </a:p>
          <a:p>
            <a:r>
              <a:rPr lang="en-GB" dirty="0"/>
              <a:t>&gt; </a:t>
            </a:r>
            <a:r>
              <a:rPr lang="en-GB" dirty="0" err="1"/>
              <a:t>galign</a:t>
            </a:r>
            <a:r>
              <a:rPr lang="en-GB" dirty="0"/>
              <a:t> &lt;-</a:t>
            </a:r>
            <a:r>
              <a:rPr lang="en-GB" dirty="0" err="1"/>
              <a:t>pairwiseAlignment</a:t>
            </a:r>
            <a:r>
              <a:rPr lang="en-GB" dirty="0"/>
              <a:t>(DNA1, DNA2,substitutionMatrix = matrix) </a:t>
            </a:r>
          </a:p>
          <a:p>
            <a:r>
              <a:rPr lang="en-GB" dirty="0"/>
              <a:t>&gt; print(</a:t>
            </a:r>
            <a:r>
              <a:rPr lang="en-GB" dirty="0" err="1"/>
              <a:t>galign</a:t>
            </a:r>
            <a:r>
              <a:rPr lang="en-GB" dirty="0"/>
              <a:t>)</a:t>
            </a:r>
          </a:p>
          <a:p>
            <a:endParaRPr lang="en-US" dirty="0"/>
          </a:p>
          <a:p>
            <a:r>
              <a:rPr lang="en-US" dirty="0"/>
              <a:t>## More specialized functions – palindromes</a:t>
            </a:r>
          </a:p>
          <a:p>
            <a:r>
              <a:rPr lang="en-US" dirty="0"/>
              <a:t>&gt; </a:t>
            </a:r>
            <a:r>
              <a:rPr lang="en-GB" dirty="0"/>
              <a:t>RNA1 &lt;-</a:t>
            </a:r>
            <a:r>
              <a:rPr lang="en-GB" dirty="0" err="1"/>
              <a:t>RNAString</a:t>
            </a:r>
            <a:r>
              <a:rPr lang="en-GB" dirty="0"/>
              <a:t>("AAGAAAACCAUGAUGGAAGCCAG") </a:t>
            </a:r>
          </a:p>
          <a:p>
            <a:r>
              <a:rPr lang="en-GB" dirty="0"/>
              <a:t>&gt; palindrome&lt;-</a:t>
            </a:r>
            <a:r>
              <a:rPr lang="en-GB" dirty="0" err="1"/>
              <a:t>findPalindromes</a:t>
            </a:r>
            <a:r>
              <a:rPr lang="en-GB" dirty="0"/>
              <a:t>(RNA1) </a:t>
            </a:r>
          </a:p>
          <a:p>
            <a:r>
              <a:rPr lang="en-GB" dirty="0"/>
              <a:t>&gt; print(palindrome)</a:t>
            </a:r>
            <a:endParaRPr lang="en-US" dirty="0"/>
          </a:p>
          <a:p>
            <a:endParaRPr lang="en-US" dirty="0"/>
          </a:p>
          <a:p>
            <a:r>
              <a:rPr lang="en-US" dirty="0"/>
              <a:t>## Oligonucleotides</a:t>
            </a:r>
          </a:p>
          <a:p>
            <a:r>
              <a:rPr lang="en-GB" dirty="0"/>
              <a:t>&gt; </a:t>
            </a:r>
            <a:r>
              <a:rPr lang="en-GB" dirty="0" err="1"/>
              <a:t>trinucleotideFrequency</a:t>
            </a:r>
            <a:r>
              <a:rPr lang="en-GB" dirty="0"/>
              <a:t>(DNA1)</a:t>
            </a:r>
          </a:p>
          <a:p>
            <a:r>
              <a:rPr lang="en-GB" dirty="0"/>
              <a:t>&gt; </a:t>
            </a:r>
            <a:r>
              <a:rPr lang="en-GB" dirty="0" err="1"/>
              <a:t>oligonucleotideFrequency</a:t>
            </a:r>
            <a:r>
              <a:rPr lang="en-GB" dirty="0"/>
              <a:t>(DNA1,4)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7549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B8AC1E5-B272-364D-AD9B-DEB7D166D7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2941"/>
            <a:ext cx="9161652" cy="3046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5826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CAD6C4-516C-7143-9495-E883984901D8}"/>
              </a:ext>
            </a:extLst>
          </p:cNvPr>
          <p:cNvSpPr txBox="1"/>
          <p:nvPr/>
        </p:nvSpPr>
        <p:spPr>
          <a:xfrm>
            <a:off x="111211" y="135929"/>
            <a:ext cx="28632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Helvetica" pitchFamily="2" charset="0"/>
              </a:rPr>
              <a:t>R as a calculator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9979354-F08E-C841-914C-E51D46E196EF}"/>
              </a:ext>
            </a:extLst>
          </p:cNvPr>
          <p:cNvCxnSpPr>
            <a:cxnSpLocks/>
          </p:cNvCxnSpPr>
          <p:nvPr/>
        </p:nvCxnSpPr>
        <p:spPr>
          <a:xfrm>
            <a:off x="172993" y="753762"/>
            <a:ext cx="8798012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F725E4B1-D67A-BB4F-B612-3D4854FD62E1}"/>
              </a:ext>
            </a:extLst>
          </p:cNvPr>
          <p:cNvSpPr/>
          <p:nvPr/>
        </p:nvSpPr>
        <p:spPr>
          <a:xfrm>
            <a:off x="172993" y="1041809"/>
            <a:ext cx="8798012" cy="51567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8DAEE0-FE88-6748-8598-1A10F7CBA8C2}"/>
              </a:ext>
            </a:extLst>
          </p:cNvPr>
          <p:cNvSpPr txBox="1"/>
          <p:nvPr/>
        </p:nvSpPr>
        <p:spPr>
          <a:xfrm>
            <a:off x="172993" y="1104053"/>
            <a:ext cx="8461341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&gt; 5+5 			# Addition</a:t>
            </a:r>
          </a:p>
          <a:p>
            <a:r>
              <a:rPr lang="en-US" dirty="0"/>
              <a:t>[1] 10</a:t>
            </a:r>
          </a:p>
          <a:p>
            <a:endParaRPr lang="en-US" dirty="0"/>
          </a:p>
          <a:p>
            <a:r>
              <a:rPr lang="en-US" dirty="0"/>
              <a:t>&gt; # This is a comment</a:t>
            </a:r>
          </a:p>
          <a:p>
            <a:endParaRPr lang="en-US" dirty="0"/>
          </a:p>
          <a:p>
            <a:r>
              <a:rPr lang="en-US" dirty="0"/>
              <a:t>&gt; 2^2; 7/3 		# Multiple commands can be separated with ‘;’</a:t>
            </a:r>
          </a:p>
          <a:p>
            <a:r>
              <a:rPr lang="en-US" dirty="0"/>
              <a:t>[1] 4</a:t>
            </a:r>
          </a:p>
          <a:p>
            <a:r>
              <a:rPr lang="en-US" dirty="0"/>
              <a:t>[1] 2.33333</a:t>
            </a:r>
          </a:p>
          <a:p>
            <a:endParaRPr lang="en-US" dirty="0"/>
          </a:p>
          <a:p>
            <a:r>
              <a:rPr lang="en-US" dirty="0"/>
              <a:t>&gt; </a:t>
            </a:r>
            <a:r>
              <a:rPr lang="en-GB" dirty="0"/>
              <a:t>2+2*3^2 		# Precedence rules – use parenthesis otherwise</a:t>
            </a:r>
          </a:p>
          <a:p>
            <a:r>
              <a:rPr lang="en-US" dirty="0"/>
              <a:t>[1] 20</a:t>
            </a:r>
          </a:p>
          <a:p>
            <a:endParaRPr lang="en-US" dirty="0"/>
          </a:p>
          <a:p>
            <a:r>
              <a:rPr lang="en-US" dirty="0"/>
              <a:t>&gt; 3,2</a:t>
            </a:r>
          </a:p>
          <a:p>
            <a:r>
              <a:rPr lang="en-US" dirty="0"/>
              <a:t>[1] Error: unexpected ',' in "3,”</a:t>
            </a:r>
          </a:p>
          <a:p>
            <a:endParaRPr lang="en-US" dirty="0"/>
          </a:p>
          <a:p>
            <a:r>
              <a:rPr lang="en-US" dirty="0"/>
              <a:t>&gt; 5/3 			# division</a:t>
            </a:r>
          </a:p>
          <a:p>
            <a:r>
              <a:rPr lang="en-US" dirty="0"/>
              <a:t>[1] 1.666667</a:t>
            </a:r>
          </a:p>
        </p:txBody>
      </p:sp>
    </p:spTree>
    <p:extLst>
      <p:ext uri="{BB962C8B-B14F-4D97-AF65-F5344CB8AC3E}">
        <p14:creationId xmlns:p14="http://schemas.microsoft.com/office/powerpoint/2010/main" val="2480337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CAD6C4-516C-7143-9495-E883984901D8}"/>
              </a:ext>
            </a:extLst>
          </p:cNvPr>
          <p:cNvSpPr txBox="1"/>
          <p:nvPr/>
        </p:nvSpPr>
        <p:spPr>
          <a:xfrm>
            <a:off x="111211" y="135929"/>
            <a:ext cx="28632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Helvetica" pitchFamily="2" charset="0"/>
              </a:rPr>
              <a:t>R as a calculator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9979354-F08E-C841-914C-E51D46E196EF}"/>
              </a:ext>
            </a:extLst>
          </p:cNvPr>
          <p:cNvCxnSpPr>
            <a:cxnSpLocks/>
          </p:cNvCxnSpPr>
          <p:nvPr/>
        </p:nvCxnSpPr>
        <p:spPr>
          <a:xfrm>
            <a:off x="172993" y="753762"/>
            <a:ext cx="8798012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F725E4B1-D67A-BB4F-B612-3D4854FD62E1}"/>
              </a:ext>
            </a:extLst>
          </p:cNvPr>
          <p:cNvSpPr/>
          <p:nvPr/>
        </p:nvSpPr>
        <p:spPr>
          <a:xfrm>
            <a:off x="172993" y="1041809"/>
            <a:ext cx="8798012" cy="270461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8DAEE0-FE88-6748-8598-1A10F7CBA8C2}"/>
              </a:ext>
            </a:extLst>
          </p:cNvPr>
          <p:cNvSpPr txBox="1"/>
          <p:nvPr/>
        </p:nvSpPr>
        <p:spPr>
          <a:xfrm>
            <a:off x="172993" y="1104053"/>
            <a:ext cx="844635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&gt; 5%/%3 				# Integer division</a:t>
            </a:r>
          </a:p>
          <a:p>
            <a:r>
              <a:rPr lang="en-US" dirty="0"/>
              <a:t>[1] 1</a:t>
            </a:r>
          </a:p>
          <a:p>
            <a:endParaRPr lang="en-US" dirty="0"/>
          </a:p>
          <a:p>
            <a:r>
              <a:rPr lang="en-US" dirty="0"/>
              <a:t>&gt; 5%%3 				# Modulo division</a:t>
            </a:r>
          </a:p>
          <a:p>
            <a:r>
              <a:rPr lang="en-US" dirty="0"/>
              <a:t>2</a:t>
            </a:r>
          </a:p>
          <a:p>
            <a:endParaRPr lang="en-US" dirty="0"/>
          </a:p>
          <a:p>
            <a:r>
              <a:rPr lang="en-US" dirty="0"/>
              <a:t>&gt; max(c(1,2,3,4) )			# Finding maximum/minimum</a:t>
            </a:r>
          </a:p>
          <a:p>
            <a:r>
              <a:rPr lang="en-US" dirty="0"/>
              <a:t>[1] 4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D44F509-33CC-5446-A3C3-7C72F821AA0C}"/>
              </a:ext>
            </a:extLst>
          </p:cNvPr>
          <p:cNvSpPr txBox="1"/>
          <p:nvPr/>
        </p:nvSpPr>
        <p:spPr>
          <a:xfrm>
            <a:off x="1366700" y="4923730"/>
            <a:ext cx="64106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What about the minimum of a series of numbers?</a:t>
            </a:r>
          </a:p>
        </p:txBody>
      </p:sp>
    </p:spTree>
    <p:extLst>
      <p:ext uri="{BB962C8B-B14F-4D97-AF65-F5344CB8AC3E}">
        <p14:creationId xmlns:p14="http://schemas.microsoft.com/office/powerpoint/2010/main" val="3931334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CAD6C4-516C-7143-9495-E883984901D8}"/>
              </a:ext>
            </a:extLst>
          </p:cNvPr>
          <p:cNvSpPr txBox="1"/>
          <p:nvPr/>
        </p:nvSpPr>
        <p:spPr>
          <a:xfrm>
            <a:off x="111211" y="135929"/>
            <a:ext cx="21242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Helvetica" pitchFamily="2" charset="0"/>
              </a:rPr>
              <a:t>Getting help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9979354-F08E-C841-914C-E51D46E196EF}"/>
              </a:ext>
            </a:extLst>
          </p:cNvPr>
          <p:cNvCxnSpPr>
            <a:cxnSpLocks/>
          </p:cNvCxnSpPr>
          <p:nvPr/>
        </p:nvCxnSpPr>
        <p:spPr>
          <a:xfrm>
            <a:off x="172993" y="753762"/>
            <a:ext cx="8798012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F725E4B1-D67A-BB4F-B612-3D4854FD62E1}"/>
              </a:ext>
            </a:extLst>
          </p:cNvPr>
          <p:cNvSpPr/>
          <p:nvPr/>
        </p:nvSpPr>
        <p:spPr>
          <a:xfrm>
            <a:off x="172993" y="1041809"/>
            <a:ext cx="8798012" cy="51567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8DAEE0-FE88-6748-8598-1A10F7CBA8C2}"/>
              </a:ext>
            </a:extLst>
          </p:cNvPr>
          <p:cNvSpPr txBox="1"/>
          <p:nvPr/>
        </p:nvSpPr>
        <p:spPr>
          <a:xfrm>
            <a:off x="172993" y="1104053"/>
            <a:ext cx="861124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&gt; help(</a:t>
            </a:r>
            <a:r>
              <a:rPr lang="en-US" dirty="0" err="1"/>
              <a:t>read.table</a:t>
            </a:r>
            <a:r>
              <a:rPr lang="en-US" dirty="0"/>
              <a:t>)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&gt; help(“</a:t>
            </a:r>
            <a:r>
              <a:rPr lang="en-US" dirty="0" err="1"/>
              <a:t>read.table</a:t>
            </a:r>
            <a:r>
              <a:rPr lang="en-US" dirty="0"/>
              <a:t>”)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&gt; </a:t>
            </a:r>
            <a:r>
              <a:rPr lang="en-US" dirty="0" err="1"/>
              <a:t>help.start</a:t>
            </a:r>
            <a:r>
              <a:rPr lang="en-US" dirty="0"/>
              <a:t>() 			# displays several useful links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&gt;  ?</a:t>
            </a:r>
            <a:r>
              <a:rPr lang="en-US" dirty="0" err="1"/>
              <a:t>read.table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&gt; ??</a:t>
            </a:r>
            <a:r>
              <a:rPr lang="en-US" dirty="0" err="1"/>
              <a:t>read.table</a:t>
            </a:r>
            <a:r>
              <a:rPr lang="en-US" dirty="0"/>
              <a:t> 			# same as </a:t>
            </a:r>
            <a:r>
              <a:rPr lang="en-US" dirty="0" err="1"/>
              <a:t>help.search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&gt; example(</a:t>
            </a:r>
            <a:r>
              <a:rPr lang="en-US" dirty="0" err="1"/>
              <a:t>read.table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344630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CAD6C4-516C-7143-9495-E883984901D8}"/>
              </a:ext>
            </a:extLst>
          </p:cNvPr>
          <p:cNvSpPr txBox="1"/>
          <p:nvPr/>
        </p:nvSpPr>
        <p:spPr>
          <a:xfrm>
            <a:off x="111211" y="135929"/>
            <a:ext cx="14790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Helvetica" pitchFamily="2" charset="0"/>
              </a:rPr>
              <a:t>Variable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9979354-F08E-C841-914C-E51D46E196EF}"/>
              </a:ext>
            </a:extLst>
          </p:cNvPr>
          <p:cNvCxnSpPr>
            <a:cxnSpLocks/>
          </p:cNvCxnSpPr>
          <p:nvPr/>
        </p:nvCxnSpPr>
        <p:spPr>
          <a:xfrm>
            <a:off x="172993" y="753762"/>
            <a:ext cx="8798012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EDF9981-2123-0D49-8FF7-029620C10588}"/>
              </a:ext>
            </a:extLst>
          </p:cNvPr>
          <p:cNvSpPr txBox="1"/>
          <p:nvPr/>
        </p:nvSpPr>
        <p:spPr>
          <a:xfrm>
            <a:off x="191732" y="1179874"/>
            <a:ext cx="63530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Helvetica" pitchFamily="2" charset="0"/>
              </a:rPr>
              <a:t>Reserved memory locations in which we store values. 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8783C06-38DA-8842-A794-594FCE0BF7A3}"/>
              </a:ext>
            </a:extLst>
          </p:cNvPr>
          <p:cNvSpPr/>
          <p:nvPr/>
        </p:nvSpPr>
        <p:spPr>
          <a:xfrm>
            <a:off x="555520" y="4608339"/>
            <a:ext cx="2123419" cy="9586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E223B08-7009-334A-B0D1-541731688575}"/>
              </a:ext>
            </a:extLst>
          </p:cNvPr>
          <p:cNvSpPr/>
          <p:nvPr/>
        </p:nvSpPr>
        <p:spPr>
          <a:xfrm>
            <a:off x="3510289" y="4608339"/>
            <a:ext cx="2123419" cy="9586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3E4D5DC-6E7E-5B4B-9592-1175B985557F}"/>
              </a:ext>
            </a:extLst>
          </p:cNvPr>
          <p:cNvSpPr/>
          <p:nvPr/>
        </p:nvSpPr>
        <p:spPr>
          <a:xfrm>
            <a:off x="6465058" y="4608339"/>
            <a:ext cx="2123419" cy="9586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68AC8AB-2EBF-934F-9472-698984D25093}"/>
              </a:ext>
            </a:extLst>
          </p:cNvPr>
          <p:cNvCxnSpPr>
            <a:cxnSpLocks/>
          </p:cNvCxnSpPr>
          <p:nvPr/>
        </p:nvCxnSpPr>
        <p:spPr>
          <a:xfrm flipH="1">
            <a:off x="1590271" y="2959125"/>
            <a:ext cx="26958" cy="1649214"/>
          </a:xfrm>
          <a:prstGeom prst="straightConnector1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43CB127-32C4-7F49-91C7-1166B5509662}"/>
              </a:ext>
            </a:extLst>
          </p:cNvPr>
          <p:cNvCxnSpPr>
            <a:cxnSpLocks/>
          </p:cNvCxnSpPr>
          <p:nvPr/>
        </p:nvCxnSpPr>
        <p:spPr>
          <a:xfrm flipH="1">
            <a:off x="4545040" y="2952522"/>
            <a:ext cx="26958" cy="1649214"/>
          </a:xfrm>
          <a:prstGeom prst="straightConnector1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E414034-C85C-7C46-ADFA-ACEEC5B7A948}"/>
              </a:ext>
            </a:extLst>
          </p:cNvPr>
          <p:cNvCxnSpPr>
            <a:cxnSpLocks/>
          </p:cNvCxnSpPr>
          <p:nvPr/>
        </p:nvCxnSpPr>
        <p:spPr>
          <a:xfrm flipH="1">
            <a:off x="7526767" y="2959125"/>
            <a:ext cx="26958" cy="1649214"/>
          </a:xfrm>
          <a:prstGeom prst="straightConnector1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CF72721-F58C-FC48-9258-82A5D695D038}"/>
              </a:ext>
            </a:extLst>
          </p:cNvPr>
          <p:cNvSpPr txBox="1"/>
          <p:nvPr/>
        </p:nvSpPr>
        <p:spPr>
          <a:xfrm>
            <a:off x="1244370" y="2280941"/>
            <a:ext cx="9012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Helvetica" pitchFamily="2" charset="0"/>
              </a:rPr>
              <a:t>x &lt;-  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39F5C96-E2AA-9D40-9522-EAB8DB1B6734}"/>
              </a:ext>
            </a:extLst>
          </p:cNvPr>
          <p:cNvSpPr txBox="1"/>
          <p:nvPr/>
        </p:nvSpPr>
        <p:spPr>
          <a:xfrm>
            <a:off x="3849685" y="2280941"/>
            <a:ext cx="14446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Helvetica" pitchFamily="2" charset="0"/>
              </a:rPr>
              <a:t>y &lt;- “Hello”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79A2A1D-2D1F-5C4C-A761-2FBF1CE7D830}"/>
              </a:ext>
            </a:extLst>
          </p:cNvPr>
          <p:cNvSpPr txBox="1"/>
          <p:nvPr/>
        </p:nvSpPr>
        <p:spPr>
          <a:xfrm>
            <a:off x="6877230" y="2202922"/>
            <a:ext cx="13840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Helvetica" pitchFamily="2" charset="0"/>
              </a:rPr>
              <a:t>z &lt;- TRUE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5E855EA-1180-1842-B22E-5C1B31A57302}"/>
              </a:ext>
            </a:extLst>
          </p:cNvPr>
          <p:cNvSpPr txBox="1"/>
          <p:nvPr/>
        </p:nvSpPr>
        <p:spPr>
          <a:xfrm>
            <a:off x="3990240" y="5709406"/>
            <a:ext cx="11095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Helvetica" pitchFamily="2" charset="0"/>
              </a:rPr>
              <a:t>Memory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012AE28-5BA0-984C-B77E-E5140A0DAF79}"/>
              </a:ext>
            </a:extLst>
          </p:cNvPr>
          <p:cNvSpPr txBox="1"/>
          <p:nvPr/>
        </p:nvSpPr>
        <p:spPr>
          <a:xfrm>
            <a:off x="1195625" y="4887606"/>
            <a:ext cx="8162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Helvetica" pitchFamily="2" charset="0"/>
              </a:rPr>
              <a:t>x =  5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6CD8F78-383C-C742-9430-FF46725CDE24}"/>
              </a:ext>
            </a:extLst>
          </p:cNvPr>
          <p:cNvSpPr txBox="1"/>
          <p:nvPr/>
        </p:nvSpPr>
        <p:spPr>
          <a:xfrm>
            <a:off x="3840213" y="4842961"/>
            <a:ext cx="14366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Helvetica" pitchFamily="2" charset="0"/>
              </a:rPr>
              <a:t>y =  “Hello”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F6387AD-8AEE-7A44-9DD6-8B9964899210}"/>
              </a:ext>
            </a:extLst>
          </p:cNvPr>
          <p:cNvSpPr txBox="1"/>
          <p:nvPr/>
        </p:nvSpPr>
        <p:spPr>
          <a:xfrm>
            <a:off x="6877230" y="4842961"/>
            <a:ext cx="13696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Helvetica" pitchFamily="2" charset="0"/>
              </a:rPr>
              <a:t>z =  TRUE</a:t>
            </a:r>
          </a:p>
        </p:txBody>
      </p:sp>
    </p:spTree>
    <p:extLst>
      <p:ext uri="{BB962C8B-B14F-4D97-AF65-F5344CB8AC3E}">
        <p14:creationId xmlns:p14="http://schemas.microsoft.com/office/powerpoint/2010/main" val="6537300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CAD6C4-516C-7143-9495-E883984901D8}"/>
              </a:ext>
            </a:extLst>
          </p:cNvPr>
          <p:cNvSpPr txBox="1"/>
          <p:nvPr/>
        </p:nvSpPr>
        <p:spPr>
          <a:xfrm>
            <a:off x="111211" y="135929"/>
            <a:ext cx="84224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Helvetica" pitchFamily="2" charset="0"/>
              </a:rPr>
              <a:t>Assignments, comparisons, and logical expressions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9979354-F08E-C841-914C-E51D46E196EF}"/>
              </a:ext>
            </a:extLst>
          </p:cNvPr>
          <p:cNvCxnSpPr>
            <a:cxnSpLocks/>
          </p:cNvCxnSpPr>
          <p:nvPr/>
        </p:nvCxnSpPr>
        <p:spPr>
          <a:xfrm>
            <a:off x="172993" y="753762"/>
            <a:ext cx="8798012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F725E4B1-D67A-BB4F-B612-3D4854FD62E1}"/>
              </a:ext>
            </a:extLst>
          </p:cNvPr>
          <p:cNvSpPr/>
          <p:nvPr/>
        </p:nvSpPr>
        <p:spPr>
          <a:xfrm>
            <a:off x="172993" y="1041808"/>
            <a:ext cx="8798012" cy="55388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8DAEE0-FE88-6748-8598-1A10F7CBA8C2}"/>
              </a:ext>
            </a:extLst>
          </p:cNvPr>
          <p:cNvSpPr txBox="1"/>
          <p:nvPr/>
        </p:nvSpPr>
        <p:spPr>
          <a:xfrm>
            <a:off x="172993" y="1104053"/>
            <a:ext cx="8672069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&gt; x &lt;- 5 			# The variable x is assigned the value 5</a:t>
            </a:r>
          </a:p>
          <a:p>
            <a:r>
              <a:rPr lang="en-US" dirty="0"/>
              <a:t>&gt; x</a:t>
            </a:r>
          </a:p>
          <a:p>
            <a:r>
              <a:rPr lang="en-US" dirty="0"/>
              <a:t>[1] 5</a:t>
            </a:r>
          </a:p>
          <a:p>
            <a:endParaRPr lang="en-US" dirty="0"/>
          </a:p>
          <a:p>
            <a:r>
              <a:rPr lang="en-US" dirty="0"/>
              <a:t>&gt; x &lt;- 5</a:t>
            </a:r>
          </a:p>
          <a:p>
            <a:r>
              <a:rPr lang="en-US" dirty="0"/>
              <a:t>&gt; x &lt;- 3</a:t>
            </a:r>
          </a:p>
          <a:p>
            <a:r>
              <a:rPr lang="en-US" dirty="0"/>
              <a:t>&gt; x			# What’s the value of x?</a:t>
            </a:r>
          </a:p>
          <a:p>
            <a:endParaRPr lang="en-US" dirty="0"/>
          </a:p>
          <a:p>
            <a:r>
              <a:rPr lang="en-US" dirty="0"/>
              <a:t>&gt; 6 -&gt; x 			# equivalent to x &lt;- 6 but unusual</a:t>
            </a:r>
          </a:p>
          <a:p>
            <a:r>
              <a:rPr lang="en-US" dirty="0"/>
              <a:t>&gt; x</a:t>
            </a:r>
          </a:p>
          <a:p>
            <a:r>
              <a:rPr lang="en-US" dirty="0"/>
              <a:t>[1] 6</a:t>
            </a:r>
          </a:p>
          <a:p>
            <a:endParaRPr lang="en-US" dirty="0"/>
          </a:p>
          <a:p>
            <a:r>
              <a:rPr lang="en-US" dirty="0"/>
              <a:t>&gt; x = 7 			# equivalent to x &lt;- 7</a:t>
            </a:r>
          </a:p>
          <a:p>
            <a:r>
              <a:rPr lang="en-US" dirty="0"/>
              <a:t>&gt; x</a:t>
            </a:r>
          </a:p>
          <a:p>
            <a:r>
              <a:rPr lang="en-US" dirty="0"/>
              <a:t>[1] 7</a:t>
            </a:r>
          </a:p>
          <a:p>
            <a:endParaRPr lang="en-US" dirty="0"/>
          </a:p>
          <a:p>
            <a:r>
              <a:rPr lang="en-US" dirty="0"/>
              <a:t>&gt; y &lt;- x^2 + 3		 # assign 7^2 + 3 to the variable y</a:t>
            </a:r>
          </a:p>
          <a:p>
            <a:r>
              <a:rPr lang="en-US" dirty="0"/>
              <a:t>&gt; y</a:t>
            </a:r>
          </a:p>
          <a:p>
            <a:r>
              <a:rPr lang="en-US" dirty="0"/>
              <a:t>[1] 52</a:t>
            </a:r>
          </a:p>
        </p:txBody>
      </p:sp>
    </p:spTree>
    <p:extLst>
      <p:ext uri="{BB962C8B-B14F-4D97-AF65-F5344CB8AC3E}">
        <p14:creationId xmlns:p14="http://schemas.microsoft.com/office/powerpoint/2010/main" val="19994174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CAD6C4-516C-7143-9495-E883984901D8}"/>
              </a:ext>
            </a:extLst>
          </p:cNvPr>
          <p:cNvSpPr txBox="1"/>
          <p:nvPr/>
        </p:nvSpPr>
        <p:spPr>
          <a:xfrm>
            <a:off x="111211" y="135929"/>
            <a:ext cx="84224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Helvetica" pitchFamily="2" charset="0"/>
              </a:rPr>
              <a:t>Assignments, comparisons, and logical expressions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9979354-F08E-C841-914C-E51D46E196EF}"/>
              </a:ext>
            </a:extLst>
          </p:cNvPr>
          <p:cNvCxnSpPr>
            <a:cxnSpLocks/>
          </p:cNvCxnSpPr>
          <p:nvPr/>
        </p:nvCxnSpPr>
        <p:spPr>
          <a:xfrm>
            <a:off x="172993" y="753762"/>
            <a:ext cx="8798012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F725E4B1-D67A-BB4F-B612-3D4854FD62E1}"/>
              </a:ext>
            </a:extLst>
          </p:cNvPr>
          <p:cNvSpPr/>
          <p:nvPr/>
        </p:nvSpPr>
        <p:spPr>
          <a:xfrm>
            <a:off x="172993" y="2076127"/>
            <a:ext cx="8798012" cy="415977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8DAEE0-FE88-6748-8598-1A10F7CBA8C2}"/>
              </a:ext>
            </a:extLst>
          </p:cNvPr>
          <p:cNvSpPr txBox="1"/>
          <p:nvPr/>
        </p:nvSpPr>
        <p:spPr>
          <a:xfrm>
            <a:off x="111211" y="2183344"/>
            <a:ext cx="8672069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&gt; </a:t>
            </a:r>
            <a:r>
              <a:rPr lang="en-US" dirty="0" err="1"/>
              <a:t>myfunction</a:t>
            </a:r>
            <a:r>
              <a:rPr lang="en-US" dirty="0"/>
              <a:t> &lt;- max 	# assignment of a function</a:t>
            </a:r>
          </a:p>
          <a:p>
            <a:r>
              <a:rPr lang="en-US" dirty="0"/>
              <a:t>&gt; </a:t>
            </a:r>
            <a:r>
              <a:rPr lang="en-US" dirty="0" err="1"/>
              <a:t>myfunction</a:t>
            </a:r>
            <a:r>
              <a:rPr lang="en-US" dirty="0"/>
              <a:t>(1, 2, 3, 4)</a:t>
            </a:r>
          </a:p>
          <a:p>
            <a:r>
              <a:rPr lang="en-US" dirty="0"/>
              <a:t>[1] 4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&gt; </a:t>
            </a:r>
            <a:r>
              <a:rPr lang="en-US" dirty="0" err="1"/>
              <a:t>myfunction</a:t>
            </a:r>
            <a:r>
              <a:rPr lang="en-US" dirty="0"/>
              <a:t> &lt;- min 	</a:t>
            </a:r>
          </a:p>
          <a:p>
            <a:r>
              <a:rPr lang="en-US" dirty="0"/>
              <a:t>&gt; </a:t>
            </a:r>
            <a:r>
              <a:rPr lang="en-US" dirty="0" err="1"/>
              <a:t>myfunction</a:t>
            </a:r>
            <a:r>
              <a:rPr lang="en-US" dirty="0"/>
              <a:t>(1, 2, 3, 4)</a:t>
            </a:r>
          </a:p>
          <a:p>
            <a:r>
              <a:rPr lang="en-US" dirty="0"/>
              <a:t>[1] 1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&gt; </a:t>
            </a:r>
            <a:r>
              <a:rPr lang="en-US" dirty="0" err="1"/>
              <a:t>myfunction</a:t>
            </a:r>
            <a:r>
              <a:rPr lang="en-US" dirty="0"/>
              <a:t> &lt;- </a:t>
            </a:r>
            <a:r>
              <a:rPr lang="en-US" dirty="0" err="1"/>
              <a:t>sqrt</a:t>
            </a:r>
            <a:endParaRPr lang="en-US" dirty="0"/>
          </a:p>
          <a:p>
            <a:r>
              <a:rPr lang="en-US" dirty="0"/>
              <a:t>&gt; </a:t>
            </a:r>
            <a:r>
              <a:rPr lang="en-US" dirty="0" err="1"/>
              <a:t>myfunction</a:t>
            </a:r>
            <a:r>
              <a:rPr lang="en-US" dirty="0"/>
              <a:t>(81)</a:t>
            </a:r>
          </a:p>
          <a:p>
            <a:r>
              <a:rPr lang="en-US" dirty="0"/>
              <a:t>[1] 9</a:t>
            </a:r>
          </a:p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EEB315-3815-8C44-948A-E68C03FB6D65}"/>
              </a:ext>
            </a:extLst>
          </p:cNvPr>
          <p:cNvSpPr txBox="1"/>
          <p:nvPr/>
        </p:nvSpPr>
        <p:spPr>
          <a:xfrm>
            <a:off x="111211" y="1283888"/>
            <a:ext cx="79890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The reserved location in memory can also store the definitions of functions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3A1068A-D796-DE4F-A8D7-52736689566C}"/>
              </a:ext>
            </a:extLst>
          </p:cNvPr>
          <p:cNvGrpSpPr/>
          <p:nvPr/>
        </p:nvGrpSpPr>
        <p:grpSpPr>
          <a:xfrm>
            <a:off x="3594903" y="2834708"/>
            <a:ext cx="5282240" cy="3257642"/>
            <a:chOff x="3594903" y="2834708"/>
            <a:chExt cx="5282240" cy="3257642"/>
          </a:xfrm>
        </p:grpSpPr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18492B8E-0ADD-4446-A80D-451E447815E5}"/>
                </a:ext>
              </a:extLst>
            </p:cNvPr>
            <p:cNvSpPr/>
            <p:nvPr/>
          </p:nvSpPr>
          <p:spPr>
            <a:xfrm>
              <a:off x="3794918" y="5133705"/>
              <a:ext cx="2123419" cy="95864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memory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8211079C-4498-7C44-A061-C1A9A04B32A1}"/>
                </a:ext>
              </a:extLst>
            </p:cNvPr>
            <p:cNvCxnSpPr>
              <a:cxnSpLocks/>
            </p:cNvCxnSpPr>
            <p:nvPr/>
          </p:nvCxnSpPr>
          <p:spPr>
            <a:xfrm>
              <a:off x="4856627" y="3484491"/>
              <a:ext cx="0" cy="1649214"/>
            </a:xfrm>
            <a:prstGeom prst="straightConnector1">
              <a:avLst/>
            </a:prstGeom>
            <a:ln w="38100">
              <a:solidFill>
                <a:schemeClr val="tx1">
                  <a:lumMod val="85000"/>
                  <a:lumOff val="1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384BFC7-11EB-4B46-AC42-02765C8AC43C}"/>
                </a:ext>
              </a:extLst>
            </p:cNvPr>
            <p:cNvSpPr txBox="1"/>
            <p:nvPr/>
          </p:nvSpPr>
          <p:spPr>
            <a:xfrm>
              <a:off x="3594903" y="2834708"/>
              <a:ext cx="252344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err="1">
                  <a:latin typeface="Helvetica" pitchFamily="2" charset="0"/>
                </a:rPr>
                <a:t>myfunction</a:t>
              </a:r>
              <a:r>
                <a:rPr lang="en-US" sz="2000" dirty="0">
                  <a:latin typeface="Helvetica" pitchFamily="2" charset="0"/>
                </a:rPr>
                <a:t> &lt;-  max()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5FB4135-079D-8A46-BD55-1022E703F255}"/>
                </a:ext>
              </a:extLst>
            </p:cNvPr>
            <p:cNvSpPr txBox="1"/>
            <p:nvPr/>
          </p:nvSpPr>
          <p:spPr>
            <a:xfrm>
              <a:off x="7396087" y="2865319"/>
              <a:ext cx="83869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Helvetica" pitchFamily="2" charset="0"/>
                </a:rPr>
                <a:t>max()</a:t>
              </a:r>
            </a:p>
          </p:txBody>
        </p: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032376DA-B4A5-494C-B080-9D268384616C}"/>
                </a:ext>
              </a:extLst>
            </p:cNvPr>
            <p:cNvSpPr/>
            <p:nvPr/>
          </p:nvSpPr>
          <p:spPr>
            <a:xfrm>
              <a:off x="6753724" y="5133705"/>
              <a:ext cx="2123419" cy="95864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memory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901188EB-A9D4-1443-BB75-C7D298402E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88475" y="3484491"/>
              <a:ext cx="26958" cy="1649214"/>
            </a:xfrm>
            <a:prstGeom prst="straightConnector1">
              <a:avLst/>
            </a:prstGeom>
            <a:ln w="38100">
              <a:solidFill>
                <a:schemeClr val="tx1">
                  <a:lumMod val="85000"/>
                  <a:lumOff val="1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B6A7AF3-2ED9-9D46-845B-BCF061CD220D}"/>
                </a:ext>
              </a:extLst>
            </p:cNvPr>
            <p:cNvSpPr txBox="1"/>
            <p:nvPr/>
          </p:nvSpPr>
          <p:spPr>
            <a:xfrm>
              <a:off x="6185506" y="5382194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=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69338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CAD6C4-516C-7143-9495-E883984901D8}"/>
              </a:ext>
            </a:extLst>
          </p:cNvPr>
          <p:cNvSpPr txBox="1"/>
          <p:nvPr/>
        </p:nvSpPr>
        <p:spPr>
          <a:xfrm>
            <a:off x="111211" y="135929"/>
            <a:ext cx="84224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Helvetica" pitchFamily="2" charset="0"/>
              </a:rPr>
              <a:t>Assignments, comparisons, and logical expressions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9979354-F08E-C841-914C-E51D46E196EF}"/>
              </a:ext>
            </a:extLst>
          </p:cNvPr>
          <p:cNvCxnSpPr>
            <a:cxnSpLocks/>
          </p:cNvCxnSpPr>
          <p:nvPr/>
        </p:nvCxnSpPr>
        <p:spPr>
          <a:xfrm>
            <a:off x="172993" y="753762"/>
            <a:ext cx="8798012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F725E4B1-D67A-BB4F-B612-3D4854FD62E1}"/>
              </a:ext>
            </a:extLst>
          </p:cNvPr>
          <p:cNvSpPr/>
          <p:nvPr/>
        </p:nvSpPr>
        <p:spPr>
          <a:xfrm>
            <a:off x="84504" y="1041809"/>
            <a:ext cx="8971007" cy="51567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Helvetica" charset="0"/>
              </a:rPr>
              <a:t>Subsets of large data sets (</a:t>
            </a:r>
            <a:r>
              <a:rPr lang="en-US" dirty="0" err="1">
                <a:solidFill>
                  <a:schemeClr val="tx1"/>
                </a:solidFill>
                <a:latin typeface="Helvetica" charset="0"/>
              </a:rPr>
              <a:t>e.g</a:t>
            </a:r>
            <a:r>
              <a:rPr lang="en-US" dirty="0">
                <a:solidFill>
                  <a:schemeClr val="tx1"/>
                </a:solidFill>
                <a:latin typeface="Helvetica" charset="0"/>
              </a:rPr>
              <a:t> data frames) are accessed by selecting all elements which have certain 'properties’.</a:t>
            </a:r>
          </a:p>
          <a:p>
            <a:endParaRPr lang="en-US" dirty="0">
              <a:solidFill>
                <a:schemeClr val="tx1"/>
              </a:solidFill>
              <a:latin typeface="Helvetica" charset="0"/>
            </a:endParaRPr>
          </a:p>
          <a:p>
            <a:r>
              <a:rPr lang="en-US" dirty="0">
                <a:solidFill>
                  <a:schemeClr val="tx1"/>
                </a:solidFill>
                <a:latin typeface="Helvetica" charset="0"/>
              </a:rPr>
              <a:t>'Properties' are formulated with logical expressions which we now introduce.</a:t>
            </a:r>
          </a:p>
          <a:p>
            <a:r>
              <a:rPr lang="en-US" dirty="0">
                <a:solidFill>
                  <a:schemeClr val="tx1"/>
                </a:solidFill>
                <a:latin typeface="Helvetica" charset="0"/>
              </a:rPr>
              <a:t>&gt; 4 == 4 			# Are both sides equal?</a:t>
            </a:r>
          </a:p>
          <a:p>
            <a:r>
              <a:rPr lang="en-US" dirty="0">
                <a:solidFill>
                  <a:schemeClr val="tx1"/>
                </a:solidFill>
                <a:latin typeface="Helvetica" charset="0"/>
              </a:rPr>
              <a:t>[1] TRUE 		# TRUE is an R constant</a:t>
            </a:r>
          </a:p>
          <a:p>
            <a:endParaRPr lang="en-US" dirty="0">
              <a:solidFill>
                <a:schemeClr val="tx1"/>
              </a:solidFill>
              <a:latin typeface="Helvetica" charset="0"/>
            </a:endParaRPr>
          </a:p>
          <a:p>
            <a:r>
              <a:rPr lang="en-US" dirty="0">
                <a:solidFill>
                  <a:schemeClr val="tx1"/>
                </a:solidFill>
                <a:latin typeface="Helvetica" charset="0"/>
              </a:rPr>
              <a:t>&gt; 4 == 5</a:t>
            </a:r>
          </a:p>
          <a:p>
            <a:r>
              <a:rPr lang="en-US" dirty="0">
                <a:solidFill>
                  <a:schemeClr val="tx1"/>
                </a:solidFill>
                <a:latin typeface="Helvetica" charset="0"/>
              </a:rPr>
              <a:t>[1] FALSE 		# FALSE is an R constant</a:t>
            </a:r>
          </a:p>
          <a:p>
            <a:endParaRPr lang="en-US" dirty="0">
              <a:solidFill>
                <a:schemeClr val="tx1"/>
              </a:solidFill>
              <a:latin typeface="Helvetica" charset="0"/>
            </a:endParaRPr>
          </a:p>
          <a:p>
            <a:r>
              <a:rPr lang="en-US" dirty="0">
                <a:solidFill>
                  <a:schemeClr val="tx1"/>
                </a:solidFill>
                <a:latin typeface="Helvetica" charset="0"/>
              </a:rPr>
              <a:t>&gt; 4 == 3 + 1</a:t>
            </a:r>
          </a:p>
          <a:p>
            <a:r>
              <a:rPr lang="en-US" dirty="0">
                <a:solidFill>
                  <a:schemeClr val="tx1"/>
                </a:solidFill>
                <a:latin typeface="Helvetica" charset="0"/>
              </a:rPr>
              <a:t>[1] TRUE</a:t>
            </a:r>
          </a:p>
          <a:p>
            <a:endParaRPr lang="en-US" dirty="0">
              <a:solidFill>
                <a:schemeClr val="tx1"/>
              </a:solidFill>
              <a:latin typeface="Helvetica" charset="0"/>
            </a:endParaRPr>
          </a:p>
          <a:p>
            <a:r>
              <a:rPr lang="en-US" dirty="0">
                <a:solidFill>
                  <a:schemeClr val="tx1"/>
                </a:solidFill>
                <a:latin typeface="Helvetica" charset="0"/>
              </a:rPr>
              <a:t>&gt; 3 &lt;= 4</a:t>
            </a:r>
          </a:p>
          <a:p>
            <a:r>
              <a:rPr lang="en-US" dirty="0">
                <a:solidFill>
                  <a:schemeClr val="tx1"/>
                </a:solidFill>
                <a:latin typeface="Helvetica" charset="0"/>
              </a:rPr>
              <a:t>[1] TRUE</a:t>
            </a:r>
          </a:p>
          <a:p>
            <a:endParaRPr lang="en-US" dirty="0">
              <a:solidFill>
                <a:schemeClr val="tx1"/>
              </a:solidFill>
              <a:latin typeface="Helvetica" charset="0"/>
            </a:endParaRPr>
          </a:p>
          <a:p>
            <a:r>
              <a:rPr lang="en-US" dirty="0">
                <a:solidFill>
                  <a:schemeClr val="tx1"/>
                </a:solidFill>
                <a:latin typeface="Helvetica" charset="0"/>
              </a:rPr>
              <a:t>&gt; 5 &gt; 2*2</a:t>
            </a:r>
          </a:p>
          <a:p>
            <a:r>
              <a:rPr lang="en-US" dirty="0">
                <a:solidFill>
                  <a:schemeClr val="tx1"/>
                </a:solidFill>
                <a:latin typeface="Helvetica" charset="0"/>
              </a:rPr>
              <a:t>[1] TRUE</a:t>
            </a:r>
            <a:endParaRPr lang="en-US" dirty="0">
              <a:solidFill>
                <a:schemeClr val="tx1"/>
              </a:solidFill>
              <a:effectLst/>
              <a:latin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58566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CAD6C4-516C-7143-9495-E883984901D8}"/>
              </a:ext>
            </a:extLst>
          </p:cNvPr>
          <p:cNvSpPr txBox="1"/>
          <p:nvPr/>
        </p:nvSpPr>
        <p:spPr>
          <a:xfrm>
            <a:off x="111211" y="135929"/>
            <a:ext cx="84224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Helvetica" pitchFamily="2" charset="0"/>
              </a:rPr>
              <a:t>Assignments, comparisons, and logical expressions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9979354-F08E-C841-914C-E51D46E196EF}"/>
              </a:ext>
            </a:extLst>
          </p:cNvPr>
          <p:cNvCxnSpPr>
            <a:cxnSpLocks/>
          </p:cNvCxnSpPr>
          <p:nvPr/>
        </p:nvCxnSpPr>
        <p:spPr>
          <a:xfrm>
            <a:off x="172993" y="753762"/>
            <a:ext cx="8798012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F725E4B1-D67A-BB4F-B612-3D4854FD62E1}"/>
              </a:ext>
            </a:extLst>
          </p:cNvPr>
          <p:cNvSpPr/>
          <p:nvPr/>
        </p:nvSpPr>
        <p:spPr>
          <a:xfrm>
            <a:off x="172993" y="1041809"/>
            <a:ext cx="8798012" cy="51567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8DAEE0-FE88-6748-8598-1A10F7CBA8C2}"/>
              </a:ext>
            </a:extLst>
          </p:cNvPr>
          <p:cNvSpPr txBox="1"/>
          <p:nvPr/>
        </p:nvSpPr>
        <p:spPr>
          <a:xfrm>
            <a:off x="172993" y="1055908"/>
            <a:ext cx="8531392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 &gt; 5 &gt; 2+3</a:t>
            </a:r>
          </a:p>
          <a:p>
            <a:r>
              <a:rPr lang="en-US" dirty="0"/>
              <a:t>[1] FALSE</a:t>
            </a:r>
          </a:p>
          <a:p>
            <a:endParaRPr lang="en-US" dirty="0"/>
          </a:p>
          <a:p>
            <a:r>
              <a:rPr lang="en-US" dirty="0"/>
              <a:t>&gt; 4 != 3  			# ! is negation, != is 'not equal'</a:t>
            </a:r>
          </a:p>
          <a:p>
            <a:r>
              <a:rPr lang="en-US" dirty="0"/>
              <a:t>[1] TRUE</a:t>
            </a:r>
          </a:p>
          <a:p>
            <a:endParaRPr lang="en-US" dirty="0"/>
          </a:p>
          <a:p>
            <a:r>
              <a:rPr lang="en-US" dirty="0"/>
              <a:t>&gt; 3 != 3</a:t>
            </a:r>
          </a:p>
          <a:p>
            <a:r>
              <a:rPr lang="en-US" dirty="0"/>
              <a:t>[1] FALSE</a:t>
            </a:r>
          </a:p>
          <a:p>
            <a:endParaRPr lang="en-US" dirty="0"/>
          </a:p>
          <a:p>
            <a:r>
              <a:rPr lang="en-US" dirty="0"/>
              <a:t>&gt; 2 != 3</a:t>
            </a:r>
          </a:p>
          <a:p>
            <a:r>
              <a:rPr lang="en-US" dirty="0"/>
              <a:t>[1] TRUE</a:t>
            </a:r>
          </a:p>
          <a:p>
            <a:endParaRPr lang="en-US" dirty="0"/>
          </a:p>
          <a:p>
            <a:r>
              <a:rPr lang="en-US" dirty="0"/>
              <a:t>&gt; TRUE &amp; TRUE 		# &amp; is the logical AND. Result is TRUE if</a:t>
            </a:r>
          </a:p>
          <a:p>
            <a:r>
              <a:rPr lang="en-US" dirty="0"/>
              <a:t>[1] TRUE 			# both expressions are TRUE</a:t>
            </a:r>
          </a:p>
          <a:p>
            <a:endParaRPr lang="en-US" dirty="0"/>
          </a:p>
          <a:p>
            <a:r>
              <a:rPr lang="en-US" dirty="0"/>
              <a:t>&gt; TRUE &amp; FALSE</a:t>
            </a:r>
          </a:p>
          <a:p>
            <a:r>
              <a:rPr lang="en-US" dirty="0"/>
              <a:t>[1] FALSE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06602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CAD6C4-516C-7143-9495-E883984901D8}"/>
              </a:ext>
            </a:extLst>
          </p:cNvPr>
          <p:cNvSpPr txBox="1"/>
          <p:nvPr/>
        </p:nvSpPr>
        <p:spPr>
          <a:xfrm>
            <a:off x="111211" y="135929"/>
            <a:ext cx="84224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Helvetica" pitchFamily="2" charset="0"/>
              </a:rPr>
              <a:t>Assignments, comparisons, and logical expressions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9979354-F08E-C841-914C-E51D46E196EF}"/>
              </a:ext>
            </a:extLst>
          </p:cNvPr>
          <p:cNvCxnSpPr>
            <a:cxnSpLocks/>
          </p:cNvCxnSpPr>
          <p:nvPr/>
        </p:nvCxnSpPr>
        <p:spPr>
          <a:xfrm>
            <a:off x="172993" y="753762"/>
            <a:ext cx="8798012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F725E4B1-D67A-BB4F-B612-3D4854FD62E1}"/>
              </a:ext>
            </a:extLst>
          </p:cNvPr>
          <p:cNvSpPr/>
          <p:nvPr/>
        </p:nvSpPr>
        <p:spPr>
          <a:xfrm>
            <a:off x="172993" y="1041809"/>
            <a:ext cx="8798012" cy="51567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8DAEE0-FE88-6748-8598-1A10F7CBA8C2}"/>
              </a:ext>
            </a:extLst>
          </p:cNvPr>
          <p:cNvSpPr txBox="1"/>
          <p:nvPr/>
        </p:nvSpPr>
        <p:spPr>
          <a:xfrm>
            <a:off x="172993" y="980958"/>
            <a:ext cx="8531392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&gt; TRUE | FALSE		 # | is the logical OR. Result is TRUE if</a:t>
            </a:r>
          </a:p>
          <a:p>
            <a:r>
              <a:rPr lang="en-US" dirty="0"/>
              <a:t>[1] TRUE 			 # at least one of the two expressions is TRUE</a:t>
            </a:r>
          </a:p>
          <a:p>
            <a:endParaRPr lang="en-US" dirty="0"/>
          </a:p>
          <a:p>
            <a:r>
              <a:rPr lang="en-US" dirty="0"/>
              <a:t>&gt; FALSE | FALSE</a:t>
            </a:r>
          </a:p>
          <a:p>
            <a:r>
              <a:rPr lang="en-US" dirty="0"/>
              <a:t>[1] FALSE</a:t>
            </a:r>
          </a:p>
          <a:p>
            <a:endParaRPr lang="en-US" dirty="0"/>
          </a:p>
          <a:p>
            <a:r>
              <a:rPr lang="en-US" dirty="0"/>
              <a:t>&gt; FALSE | TRUE</a:t>
            </a:r>
          </a:p>
          <a:p>
            <a:r>
              <a:rPr lang="en-US" dirty="0"/>
              <a:t>[1] TRUE</a:t>
            </a:r>
          </a:p>
          <a:p>
            <a:endParaRPr lang="en-US" dirty="0"/>
          </a:p>
          <a:p>
            <a:r>
              <a:rPr lang="en-US" dirty="0"/>
              <a:t>&gt; 5 &gt; 3 &amp; 0 != 1</a:t>
            </a:r>
          </a:p>
          <a:p>
            <a:r>
              <a:rPr lang="en-US" dirty="0"/>
              <a:t>[1] TRUE</a:t>
            </a:r>
          </a:p>
          <a:p>
            <a:endParaRPr lang="en-US" dirty="0"/>
          </a:p>
          <a:p>
            <a:r>
              <a:rPr lang="en-US" dirty="0"/>
              <a:t>&gt; 5 &gt; 3 &amp; 0 != 0</a:t>
            </a:r>
          </a:p>
          <a:p>
            <a:r>
              <a:rPr lang="en-US" dirty="0"/>
              <a:t>[1] FALSE</a:t>
            </a:r>
          </a:p>
          <a:p>
            <a:endParaRPr lang="en-US" dirty="0"/>
          </a:p>
          <a:p>
            <a:r>
              <a:rPr lang="en-US" dirty="0"/>
              <a:t>&gt; ! TRUE 			# ! is the logical NOT. The result of !(expression) is TRUE</a:t>
            </a:r>
          </a:p>
          <a:p>
            <a:r>
              <a:rPr lang="en-US" dirty="0"/>
              <a:t>[1] FALSE 			# if and only if 'expression' is FALSE</a:t>
            </a:r>
          </a:p>
        </p:txBody>
      </p:sp>
    </p:spTree>
    <p:extLst>
      <p:ext uri="{BB962C8B-B14F-4D97-AF65-F5344CB8AC3E}">
        <p14:creationId xmlns:p14="http://schemas.microsoft.com/office/powerpoint/2010/main" val="2585604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CAD6C4-516C-7143-9495-E883984901D8}"/>
              </a:ext>
            </a:extLst>
          </p:cNvPr>
          <p:cNvSpPr txBox="1"/>
          <p:nvPr/>
        </p:nvSpPr>
        <p:spPr>
          <a:xfrm>
            <a:off x="111211" y="135929"/>
            <a:ext cx="84224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Helvetica" pitchFamily="2" charset="0"/>
              </a:rPr>
              <a:t>Assignments, comparisons, and logical expressions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9979354-F08E-C841-914C-E51D46E196EF}"/>
              </a:ext>
            </a:extLst>
          </p:cNvPr>
          <p:cNvCxnSpPr>
            <a:cxnSpLocks/>
          </p:cNvCxnSpPr>
          <p:nvPr/>
        </p:nvCxnSpPr>
        <p:spPr>
          <a:xfrm>
            <a:off x="172993" y="753762"/>
            <a:ext cx="8798012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F725E4B1-D67A-BB4F-B612-3D4854FD62E1}"/>
              </a:ext>
            </a:extLst>
          </p:cNvPr>
          <p:cNvSpPr/>
          <p:nvPr/>
        </p:nvSpPr>
        <p:spPr>
          <a:xfrm>
            <a:off x="172993" y="1041809"/>
            <a:ext cx="8798012" cy="18488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8DAEE0-FE88-6748-8598-1A10F7CBA8C2}"/>
              </a:ext>
            </a:extLst>
          </p:cNvPr>
          <p:cNvSpPr txBox="1"/>
          <p:nvPr/>
        </p:nvSpPr>
        <p:spPr>
          <a:xfrm>
            <a:off x="172993" y="1040918"/>
            <a:ext cx="853139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&gt; ! FALSE</a:t>
            </a:r>
          </a:p>
          <a:p>
            <a:r>
              <a:rPr lang="en-US" dirty="0"/>
              <a:t>[1] TRUE</a:t>
            </a:r>
          </a:p>
          <a:p>
            <a:endParaRPr lang="en-US" dirty="0"/>
          </a:p>
          <a:p>
            <a:r>
              <a:rPr lang="en-US" dirty="0"/>
              <a:t>&gt; ! ( 5 == 5 )</a:t>
            </a:r>
          </a:p>
          <a:p>
            <a:r>
              <a:rPr lang="en-US" dirty="0"/>
              <a:t>[1] FALSE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A0CDF1F-A1A1-944C-8CA1-A80B16A01935}"/>
              </a:ext>
            </a:extLst>
          </p:cNvPr>
          <p:cNvSpPr txBox="1"/>
          <p:nvPr/>
        </p:nvSpPr>
        <p:spPr>
          <a:xfrm>
            <a:off x="172993" y="3819836"/>
            <a:ext cx="2504083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&gt; TRUE &amp; TRUE &amp; FALSE</a:t>
            </a:r>
          </a:p>
          <a:p>
            <a:endParaRPr lang="en-US" dirty="0"/>
          </a:p>
          <a:p>
            <a:r>
              <a:rPr lang="en-US" dirty="0"/>
              <a:t>&gt; TRUE &amp; TRUE | FALSE</a:t>
            </a:r>
          </a:p>
          <a:p>
            <a:endParaRPr lang="en-US" dirty="0"/>
          </a:p>
          <a:p>
            <a:r>
              <a:rPr lang="en-US" dirty="0"/>
              <a:t>&gt; TRUE &amp; TRUE &amp; !FALSE</a:t>
            </a:r>
          </a:p>
          <a:p>
            <a:endParaRPr lang="en-US" dirty="0"/>
          </a:p>
          <a:p>
            <a:r>
              <a:rPr lang="en-US" dirty="0"/>
              <a:t>&gt; TRUE | (TRUE &amp; FALSE)</a:t>
            </a:r>
          </a:p>
          <a:p>
            <a:endParaRPr lang="en-US" dirty="0"/>
          </a:p>
          <a:p>
            <a:r>
              <a:rPr lang="en-US" dirty="0"/>
              <a:t>&gt; (TRUE |TRUE) &amp; FALSE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DAECB3-7E2A-7741-A421-2C969325896D}"/>
              </a:ext>
            </a:extLst>
          </p:cNvPr>
          <p:cNvSpPr txBox="1"/>
          <p:nvPr/>
        </p:nvSpPr>
        <p:spPr>
          <a:xfrm>
            <a:off x="172993" y="3244651"/>
            <a:ext cx="47296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en-US" sz="2000" dirty="0"/>
              <a:t>What’s the output of the following lines?</a:t>
            </a:r>
          </a:p>
        </p:txBody>
      </p:sp>
    </p:spTree>
    <p:extLst>
      <p:ext uri="{BB962C8B-B14F-4D97-AF65-F5344CB8AC3E}">
        <p14:creationId xmlns:p14="http://schemas.microsoft.com/office/powerpoint/2010/main" val="1618478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1CBBDFD-CEAB-3C49-ADA2-0FB85B7E9D3E}"/>
              </a:ext>
            </a:extLst>
          </p:cNvPr>
          <p:cNvSpPr txBox="1"/>
          <p:nvPr/>
        </p:nvSpPr>
        <p:spPr>
          <a:xfrm>
            <a:off x="111211" y="135929"/>
            <a:ext cx="55627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Helvetica" pitchFamily="2" charset="0"/>
              </a:rPr>
              <a:t>Big Data in Biomedical Research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4864BA0-8F29-1945-8B4F-4BB0391A8156}"/>
              </a:ext>
            </a:extLst>
          </p:cNvPr>
          <p:cNvCxnSpPr>
            <a:cxnSpLocks/>
          </p:cNvCxnSpPr>
          <p:nvPr/>
        </p:nvCxnSpPr>
        <p:spPr>
          <a:xfrm>
            <a:off x="172993" y="753762"/>
            <a:ext cx="8798012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screenshot of a map&#10;&#10;Description automatically generated">
            <a:extLst>
              <a:ext uri="{FF2B5EF4-FFF2-40B4-BE49-F238E27FC236}">
                <a16:creationId xmlns:a16="http://schemas.microsoft.com/office/drawing/2014/main" id="{5DCC6012-F3DD-1748-B1D4-D9A0028D4CC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82"/>
          <a:stretch/>
        </p:blipFill>
        <p:spPr>
          <a:xfrm>
            <a:off x="617194" y="1114650"/>
            <a:ext cx="7909612" cy="489072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06A6522-6EEB-3841-85DA-DC23FADBBAE8}"/>
              </a:ext>
            </a:extLst>
          </p:cNvPr>
          <p:cNvSpPr txBox="1"/>
          <p:nvPr/>
        </p:nvSpPr>
        <p:spPr>
          <a:xfrm>
            <a:off x="172993" y="6445072"/>
            <a:ext cx="25172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 Dash et al., </a:t>
            </a:r>
            <a:r>
              <a:rPr lang="en-US" sz="1200" i="1" dirty="0"/>
              <a:t>Journal of Big Data</a:t>
            </a:r>
            <a:r>
              <a:rPr lang="en-US" sz="1200" dirty="0"/>
              <a:t>, 2019</a:t>
            </a:r>
          </a:p>
        </p:txBody>
      </p:sp>
    </p:spTree>
    <p:extLst>
      <p:ext uri="{BB962C8B-B14F-4D97-AF65-F5344CB8AC3E}">
        <p14:creationId xmlns:p14="http://schemas.microsoft.com/office/powerpoint/2010/main" val="39346625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CAD6C4-516C-7143-9495-E883984901D8}"/>
              </a:ext>
            </a:extLst>
          </p:cNvPr>
          <p:cNvSpPr txBox="1"/>
          <p:nvPr/>
        </p:nvSpPr>
        <p:spPr>
          <a:xfrm>
            <a:off x="111211" y="135929"/>
            <a:ext cx="31708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Printing and plotting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9979354-F08E-C841-914C-E51D46E196EF}"/>
              </a:ext>
            </a:extLst>
          </p:cNvPr>
          <p:cNvCxnSpPr>
            <a:cxnSpLocks/>
          </p:cNvCxnSpPr>
          <p:nvPr/>
        </p:nvCxnSpPr>
        <p:spPr>
          <a:xfrm>
            <a:off x="172993" y="753762"/>
            <a:ext cx="8798012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F725E4B1-D67A-BB4F-B612-3D4854FD62E1}"/>
              </a:ext>
            </a:extLst>
          </p:cNvPr>
          <p:cNvSpPr/>
          <p:nvPr/>
        </p:nvSpPr>
        <p:spPr>
          <a:xfrm>
            <a:off x="172993" y="1041809"/>
            <a:ext cx="8798012" cy="51567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8DAEE0-FE88-6748-8598-1A10F7CBA8C2}"/>
              </a:ext>
            </a:extLst>
          </p:cNvPr>
          <p:cNvSpPr txBox="1"/>
          <p:nvPr/>
        </p:nvSpPr>
        <p:spPr>
          <a:xfrm>
            <a:off x="172993" y="1040918"/>
            <a:ext cx="8531392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Objects are printed with print(). 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the interactive mode of R (you see the prompt '&gt; '), '&gt;  print(x)’ is the same as '&gt;  x’. 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command cat() </a:t>
            </a:r>
            <a:r>
              <a:rPr lang="en-US" dirty="0" err="1"/>
              <a:t>con'cat'enates</a:t>
            </a:r>
            <a:r>
              <a:rPr lang="en-US" dirty="0"/>
              <a:t> its arguments into a single character string and prints it. 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command plot() plots functions and vectors.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&gt; print(</a:t>
            </a:r>
            <a:r>
              <a:rPr lang="en-US" dirty="0" err="1"/>
              <a:t>sqrt</a:t>
            </a:r>
            <a:r>
              <a:rPr lang="en-US" dirty="0"/>
              <a:t>(2)) 			# the same as '&gt; x'(in the interactive mode)</a:t>
            </a:r>
          </a:p>
          <a:p>
            <a:r>
              <a:rPr lang="en-US" dirty="0"/>
              <a:t>[1] 1.414214</a:t>
            </a:r>
          </a:p>
          <a:p>
            <a:endParaRPr lang="en-US" dirty="0"/>
          </a:p>
          <a:p>
            <a:r>
              <a:rPr lang="en-US" dirty="0"/>
              <a:t>&gt; print(</a:t>
            </a:r>
            <a:r>
              <a:rPr lang="en-US" dirty="0" err="1"/>
              <a:t>sqrt</a:t>
            </a:r>
            <a:r>
              <a:rPr lang="en-US" dirty="0"/>
              <a:t>(2),digits=5) # print 5 digits</a:t>
            </a:r>
          </a:p>
          <a:p>
            <a:r>
              <a:rPr lang="en-US" dirty="0"/>
              <a:t>[1] 1.4142 			# see ?format for more on formatting</a:t>
            </a:r>
          </a:p>
          <a:p>
            <a:endParaRPr lang="en-US" dirty="0"/>
          </a:p>
          <a:p>
            <a:r>
              <a:rPr lang="en-US" dirty="0"/>
              <a:t>&gt; </a:t>
            </a:r>
            <a:r>
              <a:rPr lang="en-US" dirty="0" err="1"/>
              <a:t>sqrt</a:t>
            </a:r>
            <a:r>
              <a:rPr lang="en-US" dirty="0"/>
              <a:t>(2)</a:t>
            </a:r>
          </a:p>
          <a:p>
            <a:r>
              <a:rPr lang="en-US" dirty="0"/>
              <a:t>[1] 1.414214 			# the default is to print 7 digits</a:t>
            </a:r>
          </a:p>
        </p:txBody>
      </p:sp>
    </p:spTree>
    <p:extLst>
      <p:ext uri="{BB962C8B-B14F-4D97-AF65-F5344CB8AC3E}">
        <p14:creationId xmlns:p14="http://schemas.microsoft.com/office/powerpoint/2010/main" val="4492892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CAD6C4-516C-7143-9495-E883984901D8}"/>
              </a:ext>
            </a:extLst>
          </p:cNvPr>
          <p:cNvSpPr txBox="1"/>
          <p:nvPr/>
        </p:nvSpPr>
        <p:spPr>
          <a:xfrm>
            <a:off x="111211" y="135929"/>
            <a:ext cx="31708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Printing and plotting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9979354-F08E-C841-914C-E51D46E196EF}"/>
              </a:ext>
            </a:extLst>
          </p:cNvPr>
          <p:cNvCxnSpPr>
            <a:cxnSpLocks/>
          </p:cNvCxnSpPr>
          <p:nvPr/>
        </p:nvCxnSpPr>
        <p:spPr>
          <a:xfrm>
            <a:off x="172993" y="753762"/>
            <a:ext cx="8798012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F725E4B1-D67A-BB4F-B612-3D4854FD62E1}"/>
              </a:ext>
            </a:extLst>
          </p:cNvPr>
          <p:cNvSpPr/>
          <p:nvPr/>
        </p:nvSpPr>
        <p:spPr>
          <a:xfrm>
            <a:off x="172993" y="1041809"/>
            <a:ext cx="8798012" cy="54762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8DAEE0-FE88-6748-8598-1A10F7CBA8C2}"/>
              </a:ext>
            </a:extLst>
          </p:cNvPr>
          <p:cNvSpPr txBox="1"/>
          <p:nvPr/>
        </p:nvSpPr>
        <p:spPr>
          <a:xfrm>
            <a:off x="172993" y="1072807"/>
            <a:ext cx="8531392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&gt; options(digits=10) 			# 10 digits are printed from now on</a:t>
            </a:r>
          </a:p>
          <a:p>
            <a:endParaRPr lang="en-US" dirty="0"/>
          </a:p>
          <a:p>
            <a:r>
              <a:rPr lang="en-US" dirty="0"/>
              <a:t>&gt; </a:t>
            </a:r>
            <a:r>
              <a:rPr lang="en-US" dirty="0" err="1"/>
              <a:t>sqrt</a:t>
            </a:r>
            <a:r>
              <a:rPr lang="en-US" dirty="0"/>
              <a:t>(2)</a:t>
            </a:r>
          </a:p>
          <a:p>
            <a:r>
              <a:rPr lang="en-US" dirty="0"/>
              <a:t>[1] 1.414213562</a:t>
            </a:r>
          </a:p>
          <a:p>
            <a:endParaRPr lang="en-US" dirty="0"/>
          </a:p>
          <a:p>
            <a:r>
              <a:rPr lang="en-US" dirty="0"/>
              <a:t>&gt; y &lt;- 42</a:t>
            </a:r>
          </a:p>
          <a:p>
            <a:endParaRPr lang="en-US" dirty="0"/>
          </a:p>
          <a:p>
            <a:r>
              <a:rPr lang="en-US" dirty="0"/>
              <a:t>&gt; cat("And the answer </a:t>
            </a:r>
            <a:r>
              <a:rPr lang="en-US" dirty="0" err="1"/>
              <a:t>is",y,"as</a:t>
            </a:r>
            <a:r>
              <a:rPr lang="en-US" dirty="0"/>
              <a:t> I believe.\n")	 # \n produces a new line </a:t>
            </a:r>
          </a:p>
          <a:p>
            <a:r>
              <a:rPr lang="en-US" dirty="0"/>
              <a:t>And the answer is 42 as I believe.</a:t>
            </a:r>
          </a:p>
          <a:p>
            <a:endParaRPr lang="en-US" dirty="0"/>
          </a:p>
          <a:p>
            <a:r>
              <a:rPr lang="en-US" dirty="0"/>
              <a:t>&gt; cat("Today is:\</a:t>
            </a:r>
            <a:r>
              <a:rPr lang="en-US" dirty="0" err="1"/>
              <a:t>t",date</a:t>
            </a:r>
            <a:r>
              <a:rPr lang="en-US" dirty="0"/>
              <a:t>(),"\n") 		 # date() returns today's date and time</a:t>
            </a:r>
          </a:p>
          <a:p>
            <a:r>
              <a:rPr lang="en-US" dirty="0"/>
              <a:t>Today is: Fri Jan 01 06:00:00 2010</a:t>
            </a:r>
          </a:p>
          <a:p>
            <a:endParaRPr lang="en-US" dirty="0"/>
          </a:p>
          <a:p>
            <a:pPr marL="285750" indent="-285750">
              <a:buFont typeface="Wingdings" pitchFamily="2" charset="2"/>
              <a:buChar char="v"/>
            </a:pPr>
            <a:r>
              <a:rPr lang="en-US" dirty="0"/>
              <a:t>Here we used ‘\n'  for a new line and ‘\t'  for inserting a tab { see ?Quotes  for a complete list.</a:t>
            </a:r>
          </a:p>
          <a:p>
            <a:endParaRPr lang="en-US" dirty="0"/>
          </a:p>
          <a:p>
            <a:r>
              <a:rPr lang="en-US" dirty="0"/>
              <a:t>&gt; plot(sin, from=-10, to=10)			# plot sends the graphical object to the</a:t>
            </a:r>
          </a:p>
          <a:p>
            <a:r>
              <a:rPr lang="en-US" dirty="0"/>
              <a:t>					# graphics device</a:t>
            </a:r>
          </a:p>
          <a:p>
            <a:r>
              <a:rPr lang="en-US" dirty="0"/>
              <a:t>&gt; plot(x=</a:t>
            </a:r>
            <a:r>
              <a:rPr lang="en-US" dirty="0" err="1"/>
              <a:t>rnorm</a:t>
            </a:r>
            <a:r>
              <a:rPr lang="en-US" dirty="0"/>
              <a:t>(1000), y=</a:t>
            </a:r>
            <a:r>
              <a:rPr lang="en-US" dirty="0" err="1"/>
              <a:t>rnorm</a:t>
            </a:r>
            <a:r>
              <a:rPr lang="en-US" dirty="0"/>
              <a:t>(1000))</a:t>
            </a:r>
          </a:p>
        </p:txBody>
      </p:sp>
    </p:spTree>
    <p:extLst>
      <p:ext uri="{BB962C8B-B14F-4D97-AF65-F5344CB8AC3E}">
        <p14:creationId xmlns:p14="http://schemas.microsoft.com/office/powerpoint/2010/main" val="20633653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CAD6C4-516C-7143-9495-E883984901D8}"/>
              </a:ext>
            </a:extLst>
          </p:cNvPr>
          <p:cNvSpPr txBox="1"/>
          <p:nvPr/>
        </p:nvSpPr>
        <p:spPr>
          <a:xfrm>
            <a:off x="111211" y="135929"/>
            <a:ext cx="31708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Printing and plotting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9979354-F08E-C841-914C-E51D46E196EF}"/>
              </a:ext>
            </a:extLst>
          </p:cNvPr>
          <p:cNvCxnSpPr>
            <a:cxnSpLocks/>
          </p:cNvCxnSpPr>
          <p:nvPr/>
        </p:nvCxnSpPr>
        <p:spPr>
          <a:xfrm>
            <a:off x="172993" y="753762"/>
            <a:ext cx="8798012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F725E4B1-D67A-BB4F-B612-3D4854FD62E1}"/>
              </a:ext>
            </a:extLst>
          </p:cNvPr>
          <p:cNvSpPr/>
          <p:nvPr/>
        </p:nvSpPr>
        <p:spPr>
          <a:xfrm>
            <a:off x="172993" y="1041809"/>
            <a:ext cx="8798012" cy="486431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8DAEE0-FE88-6748-8598-1A10F7CBA8C2}"/>
              </a:ext>
            </a:extLst>
          </p:cNvPr>
          <p:cNvSpPr txBox="1"/>
          <p:nvPr/>
        </p:nvSpPr>
        <p:spPr>
          <a:xfrm>
            <a:off x="172993" y="876028"/>
            <a:ext cx="8531392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histogram of a vector v  is plotted with </a:t>
            </a:r>
            <a:r>
              <a:rPr lang="en-US" dirty="0" err="1"/>
              <a:t>hist</a:t>
            </a:r>
            <a:r>
              <a:rPr lang="en-US" dirty="0"/>
              <a:t>(v).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command </a:t>
            </a:r>
            <a:r>
              <a:rPr lang="en-US" dirty="0" err="1"/>
              <a:t>ecdf</a:t>
            </a:r>
            <a:r>
              <a:rPr lang="en-US" dirty="0"/>
              <a:t>(v ) returns the empirical cumulative distribution function ('</a:t>
            </a:r>
            <a:r>
              <a:rPr lang="en-US" dirty="0" err="1"/>
              <a:t>ecdf</a:t>
            </a:r>
            <a:r>
              <a:rPr lang="en-US" dirty="0"/>
              <a:t>') of the vector v.</a:t>
            </a:r>
          </a:p>
          <a:p>
            <a:endParaRPr lang="en-US" dirty="0"/>
          </a:p>
          <a:p>
            <a:r>
              <a:rPr lang="en-US" dirty="0"/>
              <a:t>&gt; v &lt;- c ( 1:7, rep(2,4), rep(3,6), rep(4,3), 6:7, 7, 7 )</a:t>
            </a:r>
          </a:p>
          <a:p>
            <a:endParaRPr lang="en-US" dirty="0"/>
          </a:p>
          <a:p>
            <a:r>
              <a:rPr lang="en-US" dirty="0"/>
              <a:t>&gt; </a:t>
            </a:r>
            <a:r>
              <a:rPr lang="en-US" dirty="0" err="1"/>
              <a:t>hist</a:t>
            </a:r>
            <a:r>
              <a:rPr lang="en-US" dirty="0"/>
              <a:t>(v)</a:t>
            </a:r>
          </a:p>
          <a:p>
            <a:endParaRPr lang="en-US" dirty="0"/>
          </a:p>
          <a:p>
            <a:r>
              <a:rPr lang="en-US" dirty="0"/>
              <a:t>&gt; </a:t>
            </a:r>
            <a:r>
              <a:rPr lang="en-US" dirty="0" err="1"/>
              <a:t>ecdf</a:t>
            </a:r>
            <a:r>
              <a:rPr lang="en-US" dirty="0"/>
              <a:t>(v)				 # </a:t>
            </a:r>
            <a:r>
              <a:rPr lang="en-US" dirty="0" err="1"/>
              <a:t>ecdf</a:t>
            </a:r>
            <a:r>
              <a:rPr lang="en-US" dirty="0"/>
              <a:t>() returns the </a:t>
            </a:r>
            <a:r>
              <a:rPr lang="en-US" dirty="0" err="1"/>
              <a:t>ecdf</a:t>
            </a:r>
            <a:r>
              <a:rPr lang="en-US" dirty="0"/>
              <a:t> and does not print it</a:t>
            </a:r>
          </a:p>
          <a:p>
            <a:endParaRPr lang="en-US" dirty="0"/>
          </a:p>
          <a:p>
            <a:r>
              <a:rPr lang="en-US" dirty="0"/>
              <a:t>Empirical CDF</a:t>
            </a:r>
          </a:p>
          <a:p>
            <a:r>
              <a:rPr lang="en-US" dirty="0"/>
              <a:t>Call: </a:t>
            </a:r>
            <a:r>
              <a:rPr lang="en-US" dirty="0" err="1"/>
              <a:t>ecdf</a:t>
            </a:r>
            <a:r>
              <a:rPr lang="en-US" dirty="0"/>
              <a:t>(v)</a:t>
            </a:r>
          </a:p>
          <a:p>
            <a:r>
              <a:rPr lang="en-US" dirty="0"/>
              <a:t>x[1:7] = 1, 2, 3, ..., 6, 7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You need to call function “plot” to create the plot (unlike </a:t>
            </a:r>
            <a:r>
              <a:rPr lang="en-US" dirty="0" err="1"/>
              <a:t>hist</a:t>
            </a:r>
            <a:r>
              <a:rPr lang="en-US" dirty="0"/>
              <a:t>)</a:t>
            </a:r>
          </a:p>
          <a:p>
            <a:r>
              <a:rPr lang="en-US" dirty="0"/>
              <a:t>&gt; plot(</a:t>
            </a:r>
            <a:r>
              <a:rPr lang="en-US" dirty="0" err="1"/>
              <a:t>ecdf</a:t>
            </a:r>
            <a:r>
              <a:rPr lang="en-US" dirty="0"/>
              <a:t>(v))</a:t>
            </a:r>
          </a:p>
        </p:txBody>
      </p:sp>
    </p:spTree>
    <p:extLst>
      <p:ext uri="{BB962C8B-B14F-4D97-AF65-F5344CB8AC3E}">
        <p14:creationId xmlns:p14="http://schemas.microsoft.com/office/powerpoint/2010/main" val="8809700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CAD6C4-516C-7143-9495-E883984901D8}"/>
              </a:ext>
            </a:extLst>
          </p:cNvPr>
          <p:cNvSpPr txBox="1"/>
          <p:nvPr/>
        </p:nvSpPr>
        <p:spPr>
          <a:xfrm>
            <a:off x="111211" y="135929"/>
            <a:ext cx="12670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Vectors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9979354-F08E-C841-914C-E51D46E196EF}"/>
              </a:ext>
            </a:extLst>
          </p:cNvPr>
          <p:cNvCxnSpPr>
            <a:cxnSpLocks/>
          </p:cNvCxnSpPr>
          <p:nvPr/>
        </p:nvCxnSpPr>
        <p:spPr>
          <a:xfrm>
            <a:off x="172993" y="753762"/>
            <a:ext cx="8798012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F725E4B1-D67A-BB4F-B612-3D4854FD62E1}"/>
              </a:ext>
            </a:extLst>
          </p:cNvPr>
          <p:cNvSpPr/>
          <p:nvPr/>
        </p:nvSpPr>
        <p:spPr>
          <a:xfrm>
            <a:off x="172993" y="1041809"/>
            <a:ext cx="8798012" cy="51567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8DAEE0-FE88-6748-8598-1A10F7CBA8C2}"/>
              </a:ext>
            </a:extLst>
          </p:cNvPr>
          <p:cNvSpPr txBox="1"/>
          <p:nvPr/>
        </p:nvSpPr>
        <p:spPr>
          <a:xfrm>
            <a:off x="172993" y="1085888"/>
            <a:ext cx="8798012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Vectors are enumerations of arbitrary objects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commands 'c', '</a:t>
            </a:r>
            <a:r>
              <a:rPr lang="en-US" dirty="0" err="1"/>
              <a:t>seq</a:t>
            </a:r>
            <a:r>
              <a:rPr lang="en-US" dirty="0"/>
              <a:t>' and 'rep' create vectors</a:t>
            </a:r>
          </a:p>
          <a:p>
            <a:endParaRPr lang="en-US" dirty="0"/>
          </a:p>
          <a:p>
            <a:r>
              <a:rPr lang="en-US" dirty="0"/>
              <a:t> &gt; c(2,5,3,7) 			# concatenate elements into a vector</a:t>
            </a:r>
          </a:p>
          <a:p>
            <a:r>
              <a:rPr lang="en-US" dirty="0"/>
              <a:t>[1] 2 5 3 7</a:t>
            </a:r>
          </a:p>
          <a:p>
            <a:endParaRPr lang="en-US" dirty="0"/>
          </a:p>
          <a:p>
            <a:r>
              <a:rPr lang="en-US" dirty="0"/>
              <a:t>&gt; </a:t>
            </a:r>
            <a:r>
              <a:rPr lang="en-US" dirty="0" err="1"/>
              <a:t>seq</a:t>
            </a:r>
            <a:r>
              <a:rPr lang="en-US" dirty="0"/>
              <a:t>(from=1,to=10,by=3) 		# create a sequence from 1 to 10 with step size 3</a:t>
            </a:r>
          </a:p>
          <a:p>
            <a:r>
              <a:rPr lang="en-US" dirty="0"/>
              <a:t>[1] 1 4 7 10</a:t>
            </a:r>
          </a:p>
          <a:p>
            <a:endParaRPr lang="en-US" dirty="0"/>
          </a:p>
          <a:p>
            <a:r>
              <a:rPr lang="en-US" dirty="0"/>
              <a:t>&gt; </a:t>
            </a:r>
            <a:r>
              <a:rPr lang="en-US" dirty="0" err="1"/>
              <a:t>seq</a:t>
            </a:r>
            <a:r>
              <a:rPr lang="en-US" dirty="0"/>
              <a:t>(from=3,to=7) 		# short for </a:t>
            </a:r>
            <a:r>
              <a:rPr lang="en-US" dirty="0" err="1"/>
              <a:t>seq</a:t>
            </a:r>
            <a:r>
              <a:rPr lang="en-US" dirty="0"/>
              <a:t>(from=3,to=7,by=1)</a:t>
            </a:r>
          </a:p>
          <a:p>
            <a:r>
              <a:rPr lang="en-US" dirty="0"/>
              <a:t>[1] 3 4 5 6 7</a:t>
            </a:r>
          </a:p>
          <a:p>
            <a:endParaRPr lang="en-US" dirty="0"/>
          </a:p>
          <a:p>
            <a:r>
              <a:rPr lang="en-US" dirty="0"/>
              <a:t>&gt; </a:t>
            </a:r>
            <a:r>
              <a:rPr lang="en-US" dirty="0" err="1"/>
              <a:t>seq</a:t>
            </a:r>
            <a:r>
              <a:rPr lang="en-US" dirty="0"/>
              <a:t>(1,11,3) 			# short for </a:t>
            </a:r>
            <a:r>
              <a:rPr lang="en-US" dirty="0" err="1"/>
              <a:t>seq</a:t>
            </a:r>
            <a:r>
              <a:rPr lang="en-US" dirty="0"/>
              <a:t>(from=1,to=11,by=3).		</a:t>
            </a:r>
          </a:p>
          <a:p>
            <a:r>
              <a:rPr lang="en-US" dirty="0"/>
              <a:t> [1] 1 4 7 10			# Here the order of 1, 11 and 3 matters!</a:t>
            </a:r>
          </a:p>
          <a:p>
            <a:endParaRPr lang="en-US" dirty="0"/>
          </a:p>
          <a:p>
            <a:r>
              <a:rPr lang="en-US" dirty="0"/>
              <a:t>&gt; </a:t>
            </a:r>
            <a:r>
              <a:rPr lang="en-US" dirty="0" err="1"/>
              <a:t>seq</a:t>
            </a:r>
            <a:r>
              <a:rPr lang="en-US" dirty="0"/>
              <a:t>(3,7) 			# short for </a:t>
            </a:r>
            <a:r>
              <a:rPr lang="en-US" dirty="0" err="1"/>
              <a:t>seq</a:t>
            </a:r>
            <a:r>
              <a:rPr lang="en-US" dirty="0"/>
              <a:t>(from=3,to=7). Again order matters!</a:t>
            </a:r>
          </a:p>
          <a:p>
            <a:r>
              <a:rPr lang="en-US" dirty="0"/>
              <a:t>[1] 3 4 5 6 7</a:t>
            </a:r>
          </a:p>
        </p:txBody>
      </p:sp>
    </p:spTree>
    <p:extLst>
      <p:ext uri="{BB962C8B-B14F-4D97-AF65-F5344CB8AC3E}">
        <p14:creationId xmlns:p14="http://schemas.microsoft.com/office/powerpoint/2010/main" val="4718247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CAD6C4-516C-7143-9495-E883984901D8}"/>
              </a:ext>
            </a:extLst>
          </p:cNvPr>
          <p:cNvSpPr txBox="1"/>
          <p:nvPr/>
        </p:nvSpPr>
        <p:spPr>
          <a:xfrm>
            <a:off x="111211" y="135929"/>
            <a:ext cx="12670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Vectors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9979354-F08E-C841-914C-E51D46E196EF}"/>
              </a:ext>
            </a:extLst>
          </p:cNvPr>
          <p:cNvCxnSpPr>
            <a:cxnSpLocks/>
          </p:cNvCxnSpPr>
          <p:nvPr/>
        </p:nvCxnSpPr>
        <p:spPr>
          <a:xfrm>
            <a:off x="172993" y="753762"/>
            <a:ext cx="8798012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F725E4B1-D67A-BB4F-B612-3D4854FD62E1}"/>
              </a:ext>
            </a:extLst>
          </p:cNvPr>
          <p:cNvSpPr/>
          <p:nvPr/>
        </p:nvSpPr>
        <p:spPr>
          <a:xfrm>
            <a:off x="172993" y="1041809"/>
            <a:ext cx="8798012" cy="51567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8DAEE0-FE88-6748-8598-1A10F7CBA8C2}"/>
              </a:ext>
            </a:extLst>
          </p:cNvPr>
          <p:cNvSpPr txBox="1"/>
          <p:nvPr/>
        </p:nvSpPr>
        <p:spPr>
          <a:xfrm>
            <a:off x="172993" y="1055908"/>
            <a:ext cx="879801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&gt; 3:7 				# short for </a:t>
            </a:r>
            <a:r>
              <a:rPr lang="en-US" dirty="0" err="1"/>
              <a:t>seq</a:t>
            </a:r>
            <a:r>
              <a:rPr lang="en-US" dirty="0"/>
              <a:t>(from=3,to=7)</a:t>
            </a:r>
          </a:p>
          <a:p>
            <a:r>
              <a:rPr lang="en-US" dirty="0"/>
              <a:t>[1] 3 4 5 6 7</a:t>
            </a:r>
          </a:p>
          <a:p>
            <a:endParaRPr lang="en-US" dirty="0"/>
          </a:p>
          <a:p>
            <a:r>
              <a:rPr lang="en-US" dirty="0"/>
              <a:t>&gt; c(2:5, 3:7)</a:t>
            </a:r>
          </a:p>
          <a:p>
            <a:r>
              <a:rPr lang="en-US" dirty="0"/>
              <a:t>[1] 2 3 4 5 3 4 5 6 7</a:t>
            </a:r>
          </a:p>
          <a:p>
            <a:endParaRPr lang="en-US" dirty="0"/>
          </a:p>
          <a:p>
            <a:r>
              <a:rPr lang="en-US" dirty="0"/>
              <a:t>&gt; rep(3,5) 			# replicate first object (here 3) 5 times</a:t>
            </a:r>
          </a:p>
          <a:p>
            <a:r>
              <a:rPr lang="en-US" dirty="0"/>
              <a:t>[1] 3 3 3 3 3</a:t>
            </a:r>
          </a:p>
          <a:p>
            <a:endParaRPr lang="en-US" dirty="0"/>
          </a:p>
          <a:p>
            <a:r>
              <a:rPr lang="en-US" dirty="0"/>
              <a:t>&gt; rep(0:2,3)</a:t>
            </a:r>
          </a:p>
          <a:p>
            <a:r>
              <a:rPr lang="en-US" dirty="0"/>
              <a:t>[1] 0 1 2 0 1 2 0 1 2</a:t>
            </a:r>
          </a:p>
          <a:p>
            <a:endParaRPr lang="en-US" dirty="0"/>
          </a:p>
          <a:p>
            <a:r>
              <a:rPr lang="en-US" dirty="0"/>
              <a:t>&gt; rep(7:9,2:4)		      # If both arguments are vectors with the same length.</a:t>
            </a:r>
          </a:p>
          <a:p>
            <a:r>
              <a:rPr lang="en-US" dirty="0"/>
              <a:t>[1] 7 7 8 8 8 9 9 9 9 		      # Here: Replicate 7 two times, 8 three times, 9 four times</a:t>
            </a:r>
          </a:p>
        </p:txBody>
      </p:sp>
    </p:spTree>
    <p:extLst>
      <p:ext uri="{BB962C8B-B14F-4D97-AF65-F5344CB8AC3E}">
        <p14:creationId xmlns:p14="http://schemas.microsoft.com/office/powerpoint/2010/main" val="6174856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CAD6C4-516C-7143-9495-E883984901D8}"/>
              </a:ext>
            </a:extLst>
          </p:cNvPr>
          <p:cNvSpPr txBox="1"/>
          <p:nvPr/>
        </p:nvSpPr>
        <p:spPr>
          <a:xfrm>
            <a:off x="111211" y="135929"/>
            <a:ext cx="12670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Vectors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9979354-F08E-C841-914C-E51D46E196EF}"/>
              </a:ext>
            </a:extLst>
          </p:cNvPr>
          <p:cNvCxnSpPr>
            <a:cxnSpLocks/>
          </p:cNvCxnSpPr>
          <p:nvPr/>
        </p:nvCxnSpPr>
        <p:spPr>
          <a:xfrm>
            <a:off x="172993" y="753762"/>
            <a:ext cx="8798012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F725E4B1-D67A-BB4F-B612-3D4854FD62E1}"/>
              </a:ext>
            </a:extLst>
          </p:cNvPr>
          <p:cNvSpPr/>
          <p:nvPr/>
        </p:nvSpPr>
        <p:spPr>
          <a:xfrm>
            <a:off x="172993" y="1041809"/>
            <a:ext cx="8798012" cy="51567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8DAEE0-FE88-6748-8598-1A10F7CBA8C2}"/>
              </a:ext>
            </a:extLst>
          </p:cNvPr>
          <p:cNvSpPr txBox="1"/>
          <p:nvPr/>
        </p:nvSpPr>
        <p:spPr>
          <a:xfrm>
            <a:off x="172993" y="1070898"/>
            <a:ext cx="879801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You access elements of a vector with the [ ]-Operator.</a:t>
            </a:r>
          </a:p>
          <a:p>
            <a:endParaRPr lang="en-US" dirty="0"/>
          </a:p>
          <a:p>
            <a:r>
              <a:rPr lang="en-US" dirty="0"/>
              <a:t>&gt; x &lt;- c(12,15,13,17,11)</a:t>
            </a:r>
          </a:p>
          <a:p>
            <a:r>
              <a:rPr lang="en-US" dirty="0"/>
              <a:t>&gt; x[4] 					# The fourth element of the vector x</a:t>
            </a:r>
          </a:p>
          <a:p>
            <a:r>
              <a:rPr lang="en-US" dirty="0"/>
              <a:t>[1] 17</a:t>
            </a:r>
          </a:p>
          <a:p>
            <a:endParaRPr lang="en-US" dirty="0"/>
          </a:p>
          <a:p>
            <a:r>
              <a:rPr lang="en-US" dirty="0"/>
              <a:t>&gt; x[3:5] 					# </a:t>
            </a:r>
            <a:r>
              <a:rPr lang="en-US" dirty="0" err="1"/>
              <a:t>subvector</a:t>
            </a:r>
            <a:r>
              <a:rPr lang="en-US" dirty="0"/>
              <a:t> with indices 3, 4 and 5</a:t>
            </a:r>
          </a:p>
          <a:p>
            <a:r>
              <a:rPr lang="en-US" dirty="0"/>
              <a:t>[1] 13 17 11</a:t>
            </a:r>
          </a:p>
          <a:p>
            <a:endParaRPr lang="en-US" dirty="0"/>
          </a:p>
          <a:p>
            <a:r>
              <a:rPr lang="en-US" dirty="0"/>
              <a:t>&gt; x[-2] 					# the minus means 'without'</a:t>
            </a:r>
          </a:p>
          <a:p>
            <a:r>
              <a:rPr lang="en-US" dirty="0"/>
              <a:t>[1] 12 13 17 11</a:t>
            </a:r>
          </a:p>
          <a:p>
            <a:endParaRPr lang="en-US" dirty="0"/>
          </a:p>
          <a:p>
            <a:r>
              <a:rPr lang="en-US" dirty="0"/>
              <a:t>&gt; x[-(3:5)]					 # all elements except 3,4 and 5</a:t>
            </a:r>
          </a:p>
          <a:p>
            <a:r>
              <a:rPr lang="en-US" dirty="0"/>
              <a:t>[1] 12 15</a:t>
            </a:r>
          </a:p>
          <a:p>
            <a:r>
              <a:rPr lang="en-US" dirty="0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18850234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CAD6C4-516C-7143-9495-E883984901D8}"/>
              </a:ext>
            </a:extLst>
          </p:cNvPr>
          <p:cNvSpPr txBox="1"/>
          <p:nvPr/>
        </p:nvSpPr>
        <p:spPr>
          <a:xfrm>
            <a:off x="111211" y="135929"/>
            <a:ext cx="12670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Vectors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9979354-F08E-C841-914C-E51D46E196EF}"/>
              </a:ext>
            </a:extLst>
          </p:cNvPr>
          <p:cNvCxnSpPr>
            <a:cxnSpLocks/>
          </p:cNvCxnSpPr>
          <p:nvPr/>
        </p:nvCxnSpPr>
        <p:spPr>
          <a:xfrm>
            <a:off x="172993" y="753762"/>
            <a:ext cx="8798012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F725E4B1-D67A-BB4F-B612-3D4854FD62E1}"/>
              </a:ext>
            </a:extLst>
          </p:cNvPr>
          <p:cNvSpPr/>
          <p:nvPr/>
        </p:nvSpPr>
        <p:spPr>
          <a:xfrm>
            <a:off x="172993" y="1041808"/>
            <a:ext cx="8798012" cy="55688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8DAEE0-FE88-6748-8598-1A10F7CBA8C2}"/>
              </a:ext>
            </a:extLst>
          </p:cNvPr>
          <p:cNvSpPr txBox="1"/>
          <p:nvPr/>
        </p:nvSpPr>
        <p:spPr>
          <a:xfrm>
            <a:off x="172993" y="980958"/>
            <a:ext cx="8798012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Standard operations on vectors are element by element.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a binary operation, the length of one vector has to be a multiple of the length of the other vector. Examples:</a:t>
            </a:r>
          </a:p>
          <a:p>
            <a:endParaRPr lang="en-US" dirty="0"/>
          </a:p>
          <a:p>
            <a:r>
              <a:rPr lang="en-US" dirty="0"/>
              <a:t>&gt; c(2,5,3) + c(4,2,7)</a:t>
            </a:r>
          </a:p>
          <a:p>
            <a:r>
              <a:rPr lang="en-US" dirty="0"/>
              <a:t>[1] 6 7 10					</a:t>
            </a:r>
          </a:p>
          <a:p>
            <a:endParaRPr lang="en-US" dirty="0"/>
          </a:p>
          <a:p>
            <a:pPr marL="285750" indent="-285750">
              <a:buFont typeface="Wingdings" pitchFamily="2" charset="2"/>
              <a:buChar char="v"/>
            </a:pPr>
            <a:r>
              <a:rPr lang="en-US" dirty="0"/>
              <a:t>Try the same with vectors of unequal sizes. Can you explain the result you see?</a:t>
            </a:r>
          </a:p>
          <a:p>
            <a:endParaRPr lang="en-US" dirty="0"/>
          </a:p>
          <a:p>
            <a:r>
              <a:rPr lang="en-US" dirty="0"/>
              <a:t>&gt; c(2,5,3) * c(4,2,7)</a:t>
            </a:r>
          </a:p>
          <a:p>
            <a:r>
              <a:rPr lang="en-US" dirty="0"/>
              <a:t>[1] 8 10 21</a:t>
            </a:r>
          </a:p>
          <a:p>
            <a:endParaRPr lang="en-US" dirty="0"/>
          </a:p>
          <a:p>
            <a:r>
              <a:rPr lang="en-US" dirty="0"/>
              <a:t>&gt; 2 + c(2,5,3) 				# same as c(2,2,2) + c(2,5,3)</a:t>
            </a:r>
          </a:p>
          <a:p>
            <a:r>
              <a:rPr lang="en-US" dirty="0"/>
              <a:t>[1] 4 7 5</a:t>
            </a:r>
          </a:p>
          <a:p>
            <a:endParaRPr lang="en-US" dirty="0"/>
          </a:p>
          <a:p>
            <a:r>
              <a:rPr lang="en-US" dirty="0"/>
              <a:t>&gt; 2 * c(2,5,3) 				# same as c(2,2,2) * c(2,5,3)</a:t>
            </a:r>
          </a:p>
          <a:p>
            <a:r>
              <a:rPr lang="en-US" dirty="0"/>
              <a:t>[1] 4 10 6</a:t>
            </a:r>
          </a:p>
          <a:p>
            <a:endParaRPr lang="en-US" dirty="0"/>
          </a:p>
          <a:p>
            <a:r>
              <a:rPr lang="en-US" dirty="0"/>
              <a:t>&gt; c(2,5,3)^2 				# same as c(2,5,3)^c(2,2,2)</a:t>
            </a:r>
          </a:p>
          <a:p>
            <a:r>
              <a:rPr lang="en-US" dirty="0"/>
              <a:t>[1] 4 25 9</a:t>
            </a:r>
          </a:p>
        </p:txBody>
      </p:sp>
    </p:spTree>
    <p:extLst>
      <p:ext uri="{BB962C8B-B14F-4D97-AF65-F5344CB8AC3E}">
        <p14:creationId xmlns:p14="http://schemas.microsoft.com/office/powerpoint/2010/main" val="12439284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CAD6C4-516C-7143-9495-E883984901D8}"/>
              </a:ext>
            </a:extLst>
          </p:cNvPr>
          <p:cNvSpPr txBox="1"/>
          <p:nvPr/>
        </p:nvSpPr>
        <p:spPr>
          <a:xfrm>
            <a:off x="111211" y="135929"/>
            <a:ext cx="12670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Vectors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9979354-F08E-C841-914C-E51D46E196EF}"/>
              </a:ext>
            </a:extLst>
          </p:cNvPr>
          <p:cNvCxnSpPr>
            <a:cxnSpLocks/>
          </p:cNvCxnSpPr>
          <p:nvPr/>
        </p:nvCxnSpPr>
        <p:spPr>
          <a:xfrm>
            <a:off x="172993" y="753762"/>
            <a:ext cx="8798012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F725E4B1-D67A-BB4F-B612-3D4854FD62E1}"/>
              </a:ext>
            </a:extLst>
          </p:cNvPr>
          <p:cNvSpPr/>
          <p:nvPr/>
        </p:nvSpPr>
        <p:spPr>
          <a:xfrm>
            <a:off x="172993" y="1041809"/>
            <a:ext cx="8798012" cy="42565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8DAEE0-FE88-6748-8598-1A10F7CBA8C2}"/>
              </a:ext>
            </a:extLst>
          </p:cNvPr>
          <p:cNvSpPr txBox="1"/>
          <p:nvPr/>
        </p:nvSpPr>
        <p:spPr>
          <a:xfrm>
            <a:off x="172993" y="1040918"/>
            <a:ext cx="879801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&gt; c(2,5,3)^c(3,2,1)</a:t>
            </a:r>
          </a:p>
          <a:p>
            <a:r>
              <a:rPr lang="en-US" dirty="0"/>
              <a:t>[1] 8 25 3</a:t>
            </a:r>
          </a:p>
          <a:p>
            <a:endParaRPr lang="en-US" dirty="0"/>
          </a:p>
          <a:p>
            <a:r>
              <a:rPr lang="en-US" dirty="0"/>
              <a:t>&gt; c(3,2) * c(2,5,3,4) 			# same as c(3,2,3,2) * c(2,5,3,4)</a:t>
            </a:r>
          </a:p>
          <a:p>
            <a:r>
              <a:rPr lang="en-US" dirty="0"/>
              <a:t>  [1] 6 10 9 8</a:t>
            </a:r>
          </a:p>
          <a:p>
            <a:endParaRPr lang="en-US" dirty="0"/>
          </a:p>
          <a:p>
            <a:r>
              <a:rPr lang="en-US" dirty="0"/>
              <a:t>&gt; c(2,5,3,4)^c(3,2) 				# same as c(2,5,3,4)^c(3,2,3,2)</a:t>
            </a:r>
          </a:p>
          <a:p>
            <a:r>
              <a:rPr lang="en-US" dirty="0"/>
              <a:t>[1] 8 25 27 16</a:t>
            </a:r>
          </a:p>
          <a:p>
            <a:endParaRPr lang="en-US" dirty="0"/>
          </a:p>
          <a:p>
            <a:r>
              <a:rPr lang="en-US" dirty="0"/>
              <a:t>&gt; c(3,2)^c(2,5,3,4)</a:t>
            </a:r>
          </a:p>
          <a:p>
            <a:r>
              <a:rPr lang="en-US" dirty="0"/>
              <a:t>[1] 9 32 27 16</a:t>
            </a:r>
          </a:p>
          <a:p>
            <a:endParaRPr lang="en-US" dirty="0"/>
          </a:p>
          <a:p>
            <a:r>
              <a:rPr lang="en-US" dirty="0"/>
              <a:t>&gt; sum(5:7) 				# 5 + 6 + 7</a:t>
            </a:r>
          </a:p>
          <a:p>
            <a:r>
              <a:rPr lang="en-US" dirty="0"/>
              <a:t>[1] 18</a:t>
            </a:r>
          </a:p>
        </p:txBody>
      </p:sp>
    </p:spTree>
    <p:extLst>
      <p:ext uri="{BB962C8B-B14F-4D97-AF65-F5344CB8AC3E}">
        <p14:creationId xmlns:p14="http://schemas.microsoft.com/office/powerpoint/2010/main" val="97498277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CAD6C4-516C-7143-9495-E883984901D8}"/>
              </a:ext>
            </a:extLst>
          </p:cNvPr>
          <p:cNvSpPr txBox="1"/>
          <p:nvPr/>
        </p:nvSpPr>
        <p:spPr>
          <a:xfrm>
            <a:off x="111211" y="135929"/>
            <a:ext cx="12670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Vectors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9979354-F08E-C841-914C-E51D46E196EF}"/>
              </a:ext>
            </a:extLst>
          </p:cNvPr>
          <p:cNvCxnSpPr>
            <a:cxnSpLocks/>
          </p:cNvCxnSpPr>
          <p:nvPr/>
        </p:nvCxnSpPr>
        <p:spPr>
          <a:xfrm>
            <a:off x="172993" y="753762"/>
            <a:ext cx="8798012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F725E4B1-D67A-BB4F-B612-3D4854FD62E1}"/>
              </a:ext>
            </a:extLst>
          </p:cNvPr>
          <p:cNvSpPr/>
          <p:nvPr/>
        </p:nvSpPr>
        <p:spPr>
          <a:xfrm>
            <a:off x="172993" y="1041809"/>
            <a:ext cx="8798012" cy="42946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8DAEE0-FE88-6748-8598-1A10F7CBA8C2}"/>
              </a:ext>
            </a:extLst>
          </p:cNvPr>
          <p:cNvSpPr txBox="1"/>
          <p:nvPr/>
        </p:nvSpPr>
        <p:spPr>
          <a:xfrm>
            <a:off x="172993" y="1055908"/>
            <a:ext cx="879801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&gt; prod(4:6) 			# 4 * 5 * 6</a:t>
            </a:r>
          </a:p>
          <a:p>
            <a:r>
              <a:rPr lang="en-US" dirty="0"/>
              <a:t>[1] 120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&gt; x &lt;- 1:5</a:t>
            </a:r>
          </a:p>
          <a:p>
            <a:r>
              <a:rPr lang="en-US" dirty="0"/>
              <a:t>&gt; x &gt; 3 				# which elements are &gt; 3</a:t>
            </a:r>
          </a:p>
          <a:p>
            <a:r>
              <a:rPr lang="en-US" dirty="0"/>
              <a:t>[1] FALSE FALSE FALSE TRUE TRUE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&gt; (x %% 2) == 1 			# which elements are odd</a:t>
            </a:r>
          </a:p>
          <a:p>
            <a:r>
              <a:rPr lang="en-US" dirty="0"/>
              <a:t>[1] TRUE FALSE TRUE FALSE TRUE</a:t>
            </a:r>
          </a:p>
        </p:txBody>
      </p:sp>
    </p:spTree>
    <p:extLst>
      <p:ext uri="{BB962C8B-B14F-4D97-AF65-F5344CB8AC3E}">
        <p14:creationId xmlns:p14="http://schemas.microsoft.com/office/powerpoint/2010/main" val="399583248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CAD6C4-516C-7143-9495-E883984901D8}"/>
              </a:ext>
            </a:extLst>
          </p:cNvPr>
          <p:cNvSpPr txBox="1"/>
          <p:nvPr/>
        </p:nvSpPr>
        <p:spPr>
          <a:xfrm>
            <a:off x="111211" y="135929"/>
            <a:ext cx="12670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Vectors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9979354-F08E-C841-914C-E51D46E196EF}"/>
              </a:ext>
            </a:extLst>
          </p:cNvPr>
          <p:cNvCxnSpPr>
            <a:cxnSpLocks/>
          </p:cNvCxnSpPr>
          <p:nvPr/>
        </p:nvCxnSpPr>
        <p:spPr>
          <a:xfrm>
            <a:off x="172993" y="753762"/>
            <a:ext cx="8798012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F725E4B1-D67A-BB4F-B612-3D4854FD62E1}"/>
              </a:ext>
            </a:extLst>
          </p:cNvPr>
          <p:cNvSpPr/>
          <p:nvPr/>
        </p:nvSpPr>
        <p:spPr>
          <a:xfrm>
            <a:off x="172993" y="1041809"/>
            <a:ext cx="8798012" cy="43396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8DAEE0-FE88-6748-8598-1A10F7CBA8C2}"/>
              </a:ext>
            </a:extLst>
          </p:cNvPr>
          <p:cNvSpPr txBox="1"/>
          <p:nvPr/>
        </p:nvSpPr>
        <p:spPr>
          <a:xfrm>
            <a:off x="172993" y="1041809"/>
            <a:ext cx="879801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strong feature of R is indexing with logical index vectors.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W</a:t>
            </a:r>
            <a:r>
              <a:rPr lang="en-US" dirty="0"/>
              <a:t>e may select the sub-vector consisting of all elements with certain properties</a:t>
            </a:r>
          </a:p>
          <a:p>
            <a:endParaRPr lang="en-US" dirty="0"/>
          </a:p>
          <a:p>
            <a:r>
              <a:rPr lang="en-US" dirty="0"/>
              <a:t>&gt; v &lt;- c(12,15,13,17,11)</a:t>
            </a:r>
          </a:p>
          <a:p>
            <a:r>
              <a:rPr lang="en-US" dirty="0"/>
              <a:t>&gt; v[c(TRUE,FALSE,TRUE,TRUE,FALSE)]</a:t>
            </a:r>
          </a:p>
          <a:p>
            <a:r>
              <a:rPr lang="en-US" dirty="0"/>
              <a:t>[1] 12 13 17</a:t>
            </a:r>
          </a:p>
          <a:p>
            <a:endParaRPr lang="en-US" dirty="0"/>
          </a:p>
          <a:p>
            <a:r>
              <a:rPr lang="en-US" dirty="0"/>
              <a:t>&gt; v[c(TRUE,FALSE,TRUE)]		      # shorter index vectors are filled up with 'FALSE'</a:t>
            </a:r>
          </a:p>
          <a:p>
            <a:r>
              <a:rPr lang="en-US" dirty="0"/>
              <a:t>[1] 12 13</a:t>
            </a:r>
          </a:p>
          <a:p>
            <a:endParaRPr lang="en-US" dirty="0"/>
          </a:p>
          <a:p>
            <a:r>
              <a:rPr lang="en-US" dirty="0"/>
              <a:t>&gt; v[c(TRUE,FALSE,TRUE,TRUE,FALSE,TRUE,TRUE)]</a:t>
            </a:r>
          </a:p>
          <a:p>
            <a:r>
              <a:rPr lang="en-US" dirty="0"/>
              <a:t>[1] 12 13 17 NA NA</a:t>
            </a:r>
          </a:p>
          <a:p>
            <a:endParaRPr lang="en-US" dirty="0"/>
          </a:p>
          <a:p>
            <a:r>
              <a:rPr lang="en-US" dirty="0"/>
              <a:t>&gt; v&gt;12</a:t>
            </a:r>
          </a:p>
          <a:p>
            <a:r>
              <a:rPr lang="en-US" dirty="0"/>
              <a:t>[1] FALSE TRUE TRUE TRUE FALSE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0717B79-50D9-7D4D-A413-ECE4A2101FBE}"/>
              </a:ext>
            </a:extLst>
          </p:cNvPr>
          <p:cNvSpPr txBox="1"/>
          <p:nvPr/>
        </p:nvSpPr>
        <p:spPr>
          <a:xfrm>
            <a:off x="172993" y="5906124"/>
            <a:ext cx="875547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en-US" sz="2000" dirty="0"/>
              <a:t>How can I get the actual values of vector v by using the logical expression v&gt;12?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733643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1CBBDFD-CEAB-3C49-ADA2-0FB85B7E9D3E}"/>
              </a:ext>
            </a:extLst>
          </p:cNvPr>
          <p:cNvSpPr txBox="1"/>
          <p:nvPr/>
        </p:nvSpPr>
        <p:spPr>
          <a:xfrm>
            <a:off x="111211" y="135929"/>
            <a:ext cx="65662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Helvetica" pitchFamily="2" charset="0"/>
              </a:rPr>
              <a:t>Big data approach in precision medicine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4864BA0-8F29-1945-8B4F-4BB0391A8156}"/>
              </a:ext>
            </a:extLst>
          </p:cNvPr>
          <p:cNvCxnSpPr>
            <a:cxnSpLocks/>
          </p:cNvCxnSpPr>
          <p:nvPr/>
        </p:nvCxnSpPr>
        <p:spPr>
          <a:xfrm>
            <a:off x="172993" y="753762"/>
            <a:ext cx="8798012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787843C-C669-B74D-83BD-8723DA838731}"/>
              </a:ext>
            </a:extLst>
          </p:cNvPr>
          <p:cNvSpPr txBox="1"/>
          <p:nvPr/>
        </p:nvSpPr>
        <p:spPr>
          <a:xfrm>
            <a:off x="172993" y="6445072"/>
            <a:ext cx="35555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 </a:t>
            </a:r>
            <a:r>
              <a:rPr lang="en-US" sz="1200" dirty="0" err="1"/>
              <a:t>Schüssler-Fiorenza</a:t>
            </a:r>
            <a:r>
              <a:rPr lang="en-US" sz="1200" dirty="0"/>
              <a:t> Rose et al., </a:t>
            </a:r>
            <a:r>
              <a:rPr lang="en-US" sz="1200" i="1" dirty="0"/>
              <a:t>Nature Medicine</a:t>
            </a:r>
            <a:r>
              <a:rPr lang="en-US" sz="1200" dirty="0"/>
              <a:t>, 2019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CC623B-F304-914A-9065-13BCA3F6F0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515" y="852336"/>
            <a:ext cx="7530928" cy="5592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51659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CAD6C4-516C-7143-9495-E883984901D8}"/>
              </a:ext>
            </a:extLst>
          </p:cNvPr>
          <p:cNvSpPr txBox="1"/>
          <p:nvPr/>
        </p:nvSpPr>
        <p:spPr>
          <a:xfrm>
            <a:off x="111211" y="135929"/>
            <a:ext cx="12670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Vectors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9979354-F08E-C841-914C-E51D46E196EF}"/>
              </a:ext>
            </a:extLst>
          </p:cNvPr>
          <p:cNvCxnSpPr>
            <a:cxnSpLocks/>
          </p:cNvCxnSpPr>
          <p:nvPr/>
        </p:nvCxnSpPr>
        <p:spPr>
          <a:xfrm>
            <a:off x="172993" y="753762"/>
            <a:ext cx="8798012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F725E4B1-D67A-BB4F-B612-3D4854FD62E1}"/>
              </a:ext>
            </a:extLst>
          </p:cNvPr>
          <p:cNvSpPr/>
          <p:nvPr/>
        </p:nvSpPr>
        <p:spPr>
          <a:xfrm>
            <a:off x="172993" y="1041808"/>
            <a:ext cx="8798012" cy="53632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8DAEE0-FE88-6748-8598-1A10F7CBA8C2}"/>
              </a:ext>
            </a:extLst>
          </p:cNvPr>
          <p:cNvSpPr txBox="1"/>
          <p:nvPr/>
        </p:nvSpPr>
        <p:spPr>
          <a:xfrm>
            <a:off x="172993" y="980958"/>
            <a:ext cx="8798012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&gt; v&lt;=16 &amp; (v%%2)==1</a:t>
            </a:r>
          </a:p>
          <a:p>
            <a:r>
              <a:rPr lang="en-US" dirty="0"/>
              <a:t>[1] FALSE TRUE TRUE FALSE TRUE</a:t>
            </a:r>
          </a:p>
          <a:p>
            <a:endParaRPr lang="en-US" dirty="0"/>
          </a:p>
          <a:p>
            <a:r>
              <a:rPr lang="en-US" dirty="0"/>
              <a:t>&gt; v[ v&lt;=16 &amp; (v%%2)==1 ]</a:t>
            </a:r>
          </a:p>
          <a:p>
            <a:r>
              <a:rPr lang="en-US" dirty="0"/>
              <a:t>[1] 15 13 11</a:t>
            </a:r>
          </a:p>
          <a:p>
            <a:endParaRPr lang="en-US" dirty="0"/>
          </a:p>
          <a:p>
            <a:r>
              <a:rPr lang="en-US" dirty="0"/>
              <a:t>&gt; v[ v&gt;=13 | (v%%2)==0 ]</a:t>
            </a:r>
          </a:p>
          <a:p>
            <a:r>
              <a:rPr lang="en-US" dirty="0"/>
              <a:t>[1] 12 15 13 17</a:t>
            </a:r>
          </a:p>
          <a:p>
            <a:endParaRPr lang="en-US" dirty="0"/>
          </a:p>
          <a:p>
            <a:r>
              <a:rPr lang="en-US" dirty="0"/>
              <a:t>&gt; v[v&gt;12] &lt;- 0 			     # set all elements which are bigger than 12 to 0</a:t>
            </a:r>
          </a:p>
          <a:p>
            <a:r>
              <a:rPr lang="en-US" dirty="0"/>
              <a:t>&gt; v</a:t>
            </a:r>
          </a:p>
          <a:p>
            <a:r>
              <a:rPr lang="en-US" dirty="0"/>
              <a:t>[1] 12 0 0 0 11</a:t>
            </a:r>
          </a:p>
          <a:p>
            <a:endParaRPr lang="en-US" dirty="0"/>
          </a:p>
          <a:p>
            <a:r>
              <a:rPr lang="en-US" dirty="0"/>
              <a:t>&gt; v[v==0] &lt;- 2 			    # assign 2 to all elements being equal to 0</a:t>
            </a:r>
          </a:p>
          <a:p>
            <a:r>
              <a:rPr lang="en-US" dirty="0"/>
              <a:t>&gt; v</a:t>
            </a:r>
          </a:p>
          <a:p>
            <a:r>
              <a:rPr lang="en-US" dirty="0"/>
              <a:t>[1] 12 2 2 2 11</a:t>
            </a:r>
          </a:p>
          <a:p>
            <a:endParaRPr lang="en-US" dirty="0"/>
          </a:p>
          <a:p>
            <a:r>
              <a:rPr lang="en-US" dirty="0"/>
              <a:t>&gt; v==2</a:t>
            </a:r>
          </a:p>
          <a:p>
            <a:r>
              <a:rPr lang="en-US" dirty="0"/>
              <a:t>[1] FALSE TRUE TRUE TRUE FALSE</a:t>
            </a:r>
          </a:p>
        </p:txBody>
      </p:sp>
    </p:spTree>
    <p:extLst>
      <p:ext uri="{BB962C8B-B14F-4D97-AF65-F5344CB8AC3E}">
        <p14:creationId xmlns:p14="http://schemas.microsoft.com/office/powerpoint/2010/main" val="165506689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CAD6C4-516C-7143-9495-E883984901D8}"/>
              </a:ext>
            </a:extLst>
          </p:cNvPr>
          <p:cNvSpPr txBox="1"/>
          <p:nvPr/>
        </p:nvSpPr>
        <p:spPr>
          <a:xfrm>
            <a:off x="111211" y="135929"/>
            <a:ext cx="12670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Vectors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9979354-F08E-C841-914C-E51D46E196EF}"/>
              </a:ext>
            </a:extLst>
          </p:cNvPr>
          <p:cNvCxnSpPr>
            <a:cxnSpLocks/>
          </p:cNvCxnSpPr>
          <p:nvPr/>
        </p:nvCxnSpPr>
        <p:spPr>
          <a:xfrm>
            <a:off x="172993" y="753762"/>
            <a:ext cx="8798012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F725E4B1-D67A-BB4F-B612-3D4854FD62E1}"/>
              </a:ext>
            </a:extLst>
          </p:cNvPr>
          <p:cNvSpPr/>
          <p:nvPr/>
        </p:nvSpPr>
        <p:spPr>
          <a:xfrm>
            <a:off x="172993" y="1041809"/>
            <a:ext cx="8798012" cy="51567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8DAEE0-FE88-6748-8598-1A10F7CBA8C2}"/>
              </a:ext>
            </a:extLst>
          </p:cNvPr>
          <p:cNvSpPr txBox="1"/>
          <p:nvPr/>
        </p:nvSpPr>
        <p:spPr>
          <a:xfrm>
            <a:off x="172992" y="980958"/>
            <a:ext cx="8971007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 Here is a selection of commands on vectors.</a:t>
            </a:r>
          </a:p>
          <a:p>
            <a:r>
              <a:rPr lang="en-US" dirty="0"/>
              <a:t>&gt; v &lt;- c(13, 15, 11, 12, 19, 11, 17, 19)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dirty="0"/>
          </a:p>
          <a:p>
            <a:r>
              <a:rPr lang="en-US" dirty="0"/>
              <a:t>&gt; length(v)		 	             # returns the length of the vector v</a:t>
            </a:r>
          </a:p>
          <a:p>
            <a:r>
              <a:rPr lang="en-US" dirty="0"/>
              <a:t>[1] 8</a:t>
            </a:r>
          </a:p>
          <a:p>
            <a:endParaRPr lang="en-US" dirty="0"/>
          </a:p>
          <a:p>
            <a:r>
              <a:rPr lang="en-US" dirty="0"/>
              <a:t>&gt; rev(v) 				            # returns the '</a:t>
            </a:r>
            <a:r>
              <a:rPr lang="en-US" dirty="0" err="1"/>
              <a:t>rev'ersed</a:t>
            </a:r>
            <a:r>
              <a:rPr lang="en-US" dirty="0"/>
              <a:t> vector</a:t>
            </a:r>
          </a:p>
          <a:p>
            <a:r>
              <a:rPr lang="en-US" dirty="0"/>
              <a:t>[1] 19 17 11 19 12 11 15 13</a:t>
            </a:r>
          </a:p>
          <a:p>
            <a:endParaRPr lang="en-US" dirty="0"/>
          </a:p>
          <a:p>
            <a:r>
              <a:rPr lang="en-US" dirty="0"/>
              <a:t>&gt; sort(v) 			   	            # returns the sorted vector</a:t>
            </a:r>
          </a:p>
          <a:p>
            <a:r>
              <a:rPr lang="en-US" dirty="0"/>
              <a:t>[1] 11 11 12 13 15 17 19 19</a:t>
            </a:r>
          </a:p>
          <a:p>
            <a:endParaRPr lang="en-US" dirty="0"/>
          </a:p>
          <a:p>
            <a:r>
              <a:rPr lang="en-US" dirty="0"/>
              <a:t>&gt; sort(v, partial=1:4)		 # returns a vector in which the fourth element</a:t>
            </a:r>
          </a:p>
          <a:p>
            <a:r>
              <a:rPr lang="en-US" dirty="0"/>
              <a:t>[1] 11 11 12 13 19 15 17 19 		</a:t>
            </a:r>
          </a:p>
          <a:p>
            <a:endParaRPr lang="en-US" dirty="0"/>
          </a:p>
          <a:p>
            <a:r>
              <a:rPr lang="en-US" dirty="0"/>
              <a:t>&gt; </a:t>
            </a:r>
            <a:r>
              <a:rPr lang="en-US" dirty="0" err="1"/>
              <a:t>indexvec</a:t>
            </a:r>
            <a:r>
              <a:rPr lang="en-US" dirty="0"/>
              <a:t> &lt;- order(v)</a:t>
            </a:r>
          </a:p>
          <a:p>
            <a:r>
              <a:rPr lang="en-US" dirty="0"/>
              <a:t>&gt; </a:t>
            </a:r>
            <a:r>
              <a:rPr lang="en-US" dirty="0" err="1"/>
              <a:t>indexvec</a:t>
            </a:r>
            <a:r>
              <a:rPr lang="en-US" dirty="0"/>
              <a:t> 			            # the index vector for sorting</a:t>
            </a:r>
          </a:p>
          <a:p>
            <a:r>
              <a:rPr lang="en-US" dirty="0"/>
              <a:t>[1] 3 6 4 1 2 7 5 8</a:t>
            </a:r>
          </a:p>
        </p:txBody>
      </p:sp>
    </p:spTree>
    <p:extLst>
      <p:ext uri="{BB962C8B-B14F-4D97-AF65-F5344CB8AC3E}">
        <p14:creationId xmlns:p14="http://schemas.microsoft.com/office/powerpoint/2010/main" val="203697166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CAD6C4-516C-7143-9495-E883984901D8}"/>
              </a:ext>
            </a:extLst>
          </p:cNvPr>
          <p:cNvSpPr txBox="1"/>
          <p:nvPr/>
        </p:nvSpPr>
        <p:spPr>
          <a:xfrm>
            <a:off x="111211" y="135929"/>
            <a:ext cx="12670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Vectors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9979354-F08E-C841-914C-E51D46E196EF}"/>
              </a:ext>
            </a:extLst>
          </p:cNvPr>
          <p:cNvCxnSpPr>
            <a:cxnSpLocks/>
          </p:cNvCxnSpPr>
          <p:nvPr/>
        </p:nvCxnSpPr>
        <p:spPr>
          <a:xfrm>
            <a:off x="172993" y="753762"/>
            <a:ext cx="8798012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F725E4B1-D67A-BB4F-B612-3D4854FD62E1}"/>
              </a:ext>
            </a:extLst>
          </p:cNvPr>
          <p:cNvSpPr/>
          <p:nvPr/>
        </p:nvSpPr>
        <p:spPr>
          <a:xfrm>
            <a:off x="172993" y="1041809"/>
            <a:ext cx="8798012" cy="42946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8DAEE0-FE88-6748-8598-1A10F7CBA8C2}"/>
              </a:ext>
            </a:extLst>
          </p:cNvPr>
          <p:cNvSpPr txBox="1"/>
          <p:nvPr/>
        </p:nvSpPr>
        <p:spPr>
          <a:xfrm>
            <a:off x="172992" y="1040918"/>
            <a:ext cx="897100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&gt; v[</a:t>
            </a:r>
            <a:r>
              <a:rPr lang="en-US" dirty="0" err="1"/>
              <a:t>indexvec</a:t>
            </a:r>
            <a:r>
              <a:rPr lang="en-US" dirty="0"/>
              <a:t>]			            # v[ order(v) ] is the same as sort(v)</a:t>
            </a:r>
          </a:p>
          <a:p>
            <a:r>
              <a:rPr lang="en-US" dirty="0"/>
              <a:t>[1] 11 11 12 13 15 17 19 19</a:t>
            </a:r>
          </a:p>
          <a:p>
            <a:endParaRPr lang="en-US" dirty="0"/>
          </a:p>
          <a:p>
            <a:r>
              <a:rPr lang="en-US" dirty="0"/>
              <a:t>&gt; duplicated(v) 			            # identifies multiple elements</a:t>
            </a:r>
          </a:p>
          <a:p>
            <a:r>
              <a:rPr lang="en-US" dirty="0"/>
              <a:t>[1] FALSE FALSE FALSE FALSE FALSE TRUE FALSE TRUE</a:t>
            </a:r>
          </a:p>
          <a:p>
            <a:endParaRPr lang="en-US" dirty="0"/>
          </a:p>
          <a:p>
            <a:r>
              <a:rPr lang="en-US" dirty="0"/>
              <a:t>&gt; unique(v) 		                             # returns vector without multiple elements</a:t>
            </a:r>
          </a:p>
          <a:p>
            <a:r>
              <a:rPr lang="en-US" dirty="0"/>
              <a:t>[1] 13 15 11 12 19 17</a:t>
            </a:r>
          </a:p>
          <a:p>
            <a:endParaRPr lang="en-US" dirty="0"/>
          </a:p>
          <a:p>
            <a:r>
              <a:rPr lang="en-US" dirty="0"/>
              <a:t>&gt; some &lt;- ( v &gt; 13 )</a:t>
            </a:r>
          </a:p>
          <a:p>
            <a:r>
              <a:rPr lang="en-US" dirty="0"/>
              <a:t>&gt; some</a:t>
            </a:r>
          </a:p>
          <a:p>
            <a:r>
              <a:rPr lang="en-US" dirty="0"/>
              <a:t>[1] FALSE TRUE FALSE FALSE TRUE FALSE TRUE TRUE</a:t>
            </a:r>
          </a:p>
          <a:p>
            <a:endParaRPr lang="en-US" dirty="0"/>
          </a:p>
          <a:p>
            <a:r>
              <a:rPr lang="en-US" dirty="0"/>
              <a:t>&gt; any(some) 		 # returns TRUE if at least one entry is TRUE; else FALSE</a:t>
            </a:r>
          </a:p>
          <a:p>
            <a:r>
              <a:rPr lang="en-US" dirty="0"/>
              <a:t>[1] TRUE</a:t>
            </a:r>
          </a:p>
        </p:txBody>
      </p:sp>
    </p:spTree>
    <p:extLst>
      <p:ext uri="{BB962C8B-B14F-4D97-AF65-F5344CB8AC3E}">
        <p14:creationId xmlns:p14="http://schemas.microsoft.com/office/powerpoint/2010/main" val="252705590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CAD6C4-516C-7143-9495-E883984901D8}"/>
              </a:ext>
            </a:extLst>
          </p:cNvPr>
          <p:cNvSpPr txBox="1"/>
          <p:nvPr/>
        </p:nvSpPr>
        <p:spPr>
          <a:xfrm>
            <a:off x="111211" y="135929"/>
            <a:ext cx="12670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Vectors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9979354-F08E-C841-914C-E51D46E196EF}"/>
              </a:ext>
            </a:extLst>
          </p:cNvPr>
          <p:cNvCxnSpPr>
            <a:cxnSpLocks/>
          </p:cNvCxnSpPr>
          <p:nvPr/>
        </p:nvCxnSpPr>
        <p:spPr>
          <a:xfrm>
            <a:off x="172993" y="753762"/>
            <a:ext cx="8798012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F725E4B1-D67A-BB4F-B612-3D4854FD62E1}"/>
              </a:ext>
            </a:extLst>
          </p:cNvPr>
          <p:cNvSpPr/>
          <p:nvPr/>
        </p:nvSpPr>
        <p:spPr>
          <a:xfrm>
            <a:off x="172993" y="1041809"/>
            <a:ext cx="8798012" cy="324537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8DAEE0-FE88-6748-8598-1A10F7CBA8C2}"/>
              </a:ext>
            </a:extLst>
          </p:cNvPr>
          <p:cNvSpPr txBox="1"/>
          <p:nvPr/>
        </p:nvSpPr>
        <p:spPr>
          <a:xfrm>
            <a:off x="172992" y="1040918"/>
            <a:ext cx="897100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&gt; all(some)		 # returns TRUE if all entries of 'some' are TRUE; else FALSE</a:t>
            </a:r>
          </a:p>
          <a:p>
            <a:r>
              <a:rPr lang="en-US" dirty="0"/>
              <a:t>[1] FALSE</a:t>
            </a:r>
          </a:p>
          <a:p>
            <a:endParaRPr lang="en-US" dirty="0"/>
          </a:p>
          <a:p>
            <a:r>
              <a:rPr lang="en-US" dirty="0"/>
              <a:t>&gt; which(some) 		 # returns the indices at which 'some' is TRUE</a:t>
            </a:r>
          </a:p>
          <a:p>
            <a:r>
              <a:rPr lang="en-US" dirty="0"/>
              <a:t>[1] 2 5 7 8</a:t>
            </a:r>
          </a:p>
          <a:p>
            <a:endParaRPr lang="en-US" dirty="0"/>
          </a:p>
          <a:p>
            <a:r>
              <a:rPr lang="en-US" dirty="0"/>
              <a:t>&gt; </a:t>
            </a:r>
            <a:r>
              <a:rPr lang="en-US" dirty="0" err="1"/>
              <a:t>which.max</a:t>
            </a:r>
            <a:r>
              <a:rPr lang="en-US" dirty="0"/>
              <a:t>(v) 		 # returns the index of the maximum (first such index)</a:t>
            </a:r>
          </a:p>
          <a:p>
            <a:r>
              <a:rPr lang="en-US" dirty="0"/>
              <a:t>[1] 5</a:t>
            </a:r>
          </a:p>
          <a:p>
            <a:endParaRPr lang="en-US" dirty="0"/>
          </a:p>
          <a:p>
            <a:r>
              <a:rPr lang="en-US" dirty="0"/>
              <a:t>&gt; </a:t>
            </a:r>
            <a:r>
              <a:rPr lang="en-US" dirty="0" err="1"/>
              <a:t>which.min</a:t>
            </a:r>
            <a:r>
              <a:rPr lang="en-US" dirty="0"/>
              <a:t>(v) 		 # returns the index of the minimum (first such index)</a:t>
            </a:r>
          </a:p>
          <a:p>
            <a:r>
              <a:rPr lang="en-US" dirty="0"/>
              <a:t>[1] 3</a:t>
            </a:r>
          </a:p>
        </p:txBody>
      </p:sp>
    </p:spTree>
    <p:extLst>
      <p:ext uri="{BB962C8B-B14F-4D97-AF65-F5344CB8AC3E}">
        <p14:creationId xmlns:p14="http://schemas.microsoft.com/office/powerpoint/2010/main" val="220280957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0C9430F-573D-A143-9562-B304B9CECAAA}"/>
              </a:ext>
            </a:extLst>
          </p:cNvPr>
          <p:cNvSpPr txBox="1"/>
          <p:nvPr/>
        </p:nvSpPr>
        <p:spPr>
          <a:xfrm>
            <a:off x="3454643" y="3075057"/>
            <a:ext cx="22347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Exercise 1</a:t>
            </a:r>
          </a:p>
        </p:txBody>
      </p:sp>
    </p:spTree>
    <p:extLst>
      <p:ext uri="{BB962C8B-B14F-4D97-AF65-F5344CB8AC3E}">
        <p14:creationId xmlns:p14="http://schemas.microsoft.com/office/powerpoint/2010/main" val="363710762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CAD6C4-516C-7143-9495-E883984901D8}"/>
              </a:ext>
            </a:extLst>
          </p:cNvPr>
          <p:cNvSpPr txBox="1"/>
          <p:nvPr/>
        </p:nvSpPr>
        <p:spPr>
          <a:xfrm>
            <a:off x="111211" y="135929"/>
            <a:ext cx="14901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Matrices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9979354-F08E-C841-914C-E51D46E196EF}"/>
              </a:ext>
            </a:extLst>
          </p:cNvPr>
          <p:cNvCxnSpPr>
            <a:cxnSpLocks/>
          </p:cNvCxnSpPr>
          <p:nvPr/>
        </p:nvCxnSpPr>
        <p:spPr>
          <a:xfrm>
            <a:off x="172993" y="753762"/>
            <a:ext cx="8798012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F725E4B1-D67A-BB4F-B612-3D4854FD62E1}"/>
              </a:ext>
            </a:extLst>
          </p:cNvPr>
          <p:cNvSpPr/>
          <p:nvPr/>
        </p:nvSpPr>
        <p:spPr>
          <a:xfrm>
            <a:off x="172993" y="1041809"/>
            <a:ext cx="8798012" cy="51567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8DAEE0-FE88-6748-8598-1A10F7CBA8C2}"/>
              </a:ext>
            </a:extLst>
          </p:cNvPr>
          <p:cNvSpPr txBox="1"/>
          <p:nvPr/>
        </p:nvSpPr>
        <p:spPr>
          <a:xfrm>
            <a:off x="111211" y="830789"/>
            <a:ext cx="8798012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Matrices are usually created with 'matrix', by converting a vector into a matrix or by binding together vectors</a:t>
            </a:r>
          </a:p>
          <a:p>
            <a:r>
              <a:rPr lang="en-US" dirty="0"/>
              <a:t>&gt; m &lt;- matrix( data = 1:8, </a:t>
            </a:r>
            <a:r>
              <a:rPr lang="en-US" dirty="0" err="1"/>
              <a:t>nrow</a:t>
            </a:r>
            <a:r>
              <a:rPr lang="en-US" dirty="0"/>
              <a:t>=4, </a:t>
            </a:r>
            <a:r>
              <a:rPr lang="en-US" dirty="0" err="1"/>
              <a:t>ncol</a:t>
            </a:r>
            <a:r>
              <a:rPr lang="en-US" dirty="0"/>
              <a:t>=2 )</a:t>
            </a:r>
          </a:p>
          <a:p>
            <a:r>
              <a:rPr lang="en-US" dirty="0"/>
              <a:t>&gt; m</a:t>
            </a:r>
          </a:p>
          <a:p>
            <a:r>
              <a:rPr lang="en-US" dirty="0"/>
              <a:t>[,1] [,2]</a:t>
            </a:r>
          </a:p>
          <a:p>
            <a:r>
              <a:rPr lang="en-US" dirty="0"/>
              <a:t>[1,] 1 5</a:t>
            </a:r>
          </a:p>
          <a:p>
            <a:r>
              <a:rPr lang="en-US" dirty="0"/>
              <a:t>[2,] 2 6</a:t>
            </a:r>
          </a:p>
          <a:p>
            <a:r>
              <a:rPr lang="en-US" dirty="0"/>
              <a:t>[3,] 3 7</a:t>
            </a:r>
          </a:p>
          <a:p>
            <a:r>
              <a:rPr lang="en-US" dirty="0"/>
              <a:t>[4,] 4 8</a:t>
            </a:r>
          </a:p>
          <a:p>
            <a:endParaRPr lang="en-US" dirty="0"/>
          </a:p>
          <a:p>
            <a:r>
              <a:rPr lang="en-US" dirty="0"/>
              <a:t>&gt; matrix ( 1:8,4,2 ) 			# Same as matrix( data = 1:8, </a:t>
            </a:r>
            <a:r>
              <a:rPr lang="en-US" dirty="0" err="1"/>
              <a:t>nrow</a:t>
            </a:r>
            <a:r>
              <a:rPr lang="en-US" dirty="0"/>
              <a:t>=4, </a:t>
            </a:r>
            <a:r>
              <a:rPr lang="en-US" dirty="0" err="1"/>
              <a:t>ncol</a:t>
            </a:r>
            <a:r>
              <a:rPr lang="en-US" dirty="0"/>
              <a:t>=2 )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Indexing is 'row by column'</a:t>
            </a:r>
          </a:p>
          <a:p>
            <a:r>
              <a:rPr lang="en-US" dirty="0"/>
              <a:t>&gt; m[3,2]				 # Entry in the third row and second column.</a:t>
            </a:r>
          </a:p>
          <a:p>
            <a:r>
              <a:rPr lang="en-US" dirty="0"/>
              <a:t>[1] 7</a:t>
            </a:r>
          </a:p>
          <a:p>
            <a:endParaRPr lang="en-US" dirty="0"/>
          </a:p>
          <a:p>
            <a:r>
              <a:rPr lang="en-US" dirty="0"/>
              <a:t>&gt; m[2,]				 # Second row</a:t>
            </a:r>
          </a:p>
          <a:p>
            <a:r>
              <a:rPr lang="pt-BR" dirty="0"/>
              <a:t> [1] 2 6</a:t>
            </a:r>
          </a:p>
        </p:txBody>
      </p:sp>
    </p:spTree>
    <p:extLst>
      <p:ext uri="{BB962C8B-B14F-4D97-AF65-F5344CB8AC3E}">
        <p14:creationId xmlns:p14="http://schemas.microsoft.com/office/powerpoint/2010/main" val="154407502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CAD6C4-516C-7143-9495-E883984901D8}"/>
              </a:ext>
            </a:extLst>
          </p:cNvPr>
          <p:cNvSpPr txBox="1"/>
          <p:nvPr/>
        </p:nvSpPr>
        <p:spPr>
          <a:xfrm>
            <a:off x="111211" y="135929"/>
            <a:ext cx="14901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Matrices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9979354-F08E-C841-914C-E51D46E196EF}"/>
              </a:ext>
            </a:extLst>
          </p:cNvPr>
          <p:cNvCxnSpPr>
            <a:cxnSpLocks/>
          </p:cNvCxnSpPr>
          <p:nvPr/>
        </p:nvCxnSpPr>
        <p:spPr>
          <a:xfrm>
            <a:off x="172993" y="753762"/>
            <a:ext cx="8798012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F725E4B1-D67A-BB4F-B612-3D4854FD62E1}"/>
              </a:ext>
            </a:extLst>
          </p:cNvPr>
          <p:cNvSpPr/>
          <p:nvPr/>
        </p:nvSpPr>
        <p:spPr>
          <a:xfrm>
            <a:off x="172993" y="1041810"/>
            <a:ext cx="8798012" cy="226894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8DAEE0-FE88-6748-8598-1A10F7CBA8C2}"/>
              </a:ext>
            </a:extLst>
          </p:cNvPr>
          <p:cNvSpPr txBox="1"/>
          <p:nvPr/>
        </p:nvSpPr>
        <p:spPr>
          <a:xfrm>
            <a:off x="111211" y="830789"/>
            <a:ext cx="87980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 </a:t>
            </a:r>
          </a:p>
          <a:p>
            <a:r>
              <a:rPr lang="pt-BR" dirty="0"/>
              <a:t>&gt; m[,2]				 # </a:t>
            </a:r>
            <a:r>
              <a:rPr lang="pt-BR" dirty="0" err="1"/>
              <a:t>Second</a:t>
            </a:r>
            <a:r>
              <a:rPr lang="pt-BR" dirty="0"/>
              <a:t> </a:t>
            </a:r>
            <a:r>
              <a:rPr lang="pt-BR" dirty="0" err="1"/>
              <a:t>column</a:t>
            </a:r>
            <a:endParaRPr lang="pt-BR" dirty="0"/>
          </a:p>
          <a:p>
            <a:r>
              <a:rPr lang="pt-BR" dirty="0"/>
              <a:t>[1] 5 6 7 8</a:t>
            </a:r>
          </a:p>
          <a:p>
            <a:endParaRPr lang="pt-BR" dirty="0"/>
          </a:p>
          <a:p>
            <a:r>
              <a:rPr lang="pt-BR" dirty="0"/>
              <a:t>&gt; m[2:3,1:2]			 # </a:t>
            </a:r>
            <a:r>
              <a:rPr lang="pt-BR" dirty="0" err="1"/>
              <a:t>submatrix</a:t>
            </a:r>
            <a:endParaRPr lang="pt-BR" dirty="0"/>
          </a:p>
          <a:p>
            <a:r>
              <a:rPr lang="pt-BR" dirty="0"/>
              <a:t>[,1] [,2]</a:t>
            </a:r>
          </a:p>
          <a:p>
            <a:r>
              <a:rPr lang="pt-BR" dirty="0"/>
              <a:t>[1,] 2 6</a:t>
            </a:r>
          </a:p>
          <a:p>
            <a:r>
              <a:rPr lang="pt-BR" dirty="0"/>
              <a:t>[2,] 3 7</a:t>
            </a:r>
          </a:p>
        </p:txBody>
      </p:sp>
    </p:spTree>
    <p:extLst>
      <p:ext uri="{BB962C8B-B14F-4D97-AF65-F5344CB8AC3E}">
        <p14:creationId xmlns:p14="http://schemas.microsoft.com/office/powerpoint/2010/main" val="150444520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CAD6C4-516C-7143-9495-E883984901D8}"/>
              </a:ext>
            </a:extLst>
          </p:cNvPr>
          <p:cNvSpPr txBox="1"/>
          <p:nvPr/>
        </p:nvSpPr>
        <p:spPr>
          <a:xfrm>
            <a:off x="111211" y="135929"/>
            <a:ext cx="14901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Matrices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9979354-F08E-C841-914C-E51D46E196EF}"/>
              </a:ext>
            </a:extLst>
          </p:cNvPr>
          <p:cNvCxnSpPr>
            <a:cxnSpLocks/>
          </p:cNvCxnSpPr>
          <p:nvPr/>
        </p:nvCxnSpPr>
        <p:spPr>
          <a:xfrm>
            <a:off x="172993" y="753762"/>
            <a:ext cx="8798012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F725E4B1-D67A-BB4F-B612-3D4854FD62E1}"/>
              </a:ext>
            </a:extLst>
          </p:cNvPr>
          <p:cNvSpPr/>
          <p:nvPr/>
        </p:nvSpPr>
        <p:spPr>
          <a:xfrm>
            <a:off x="172993" y="1041809"/>
            <a:ext cx="8798012" cy="51567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8DAEE0-FE88-6748-8598-1A10F7CBA8C2}"/>
              </a:ext>
            </a:extLst>
          </p:cNvPr>
          <p:cNvSpPr txBox="1"/>
          <p:nvPr/>
        </p:nvSpPr>
        <p:spPr>
          <a:xfrm>
            <a:off x="111211" y="1041809"/>
            <a:ext cx="87980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command 'matrix' stores the vector of data by default column by column, that is, it starts filling the first column first.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If you wish to specify the data row by row, then add '</a:t>
            </a:r>
            <a:r>
              <a:rPr lang="en-US" dirty="0" err="1"/>
              <a:t>byrow</a:t>
            </a:r>
            <a:r>
              <a:rPr lang="en-US" dirty="0"/>
              <a:t> = TRUE’.</a:t>
            </a:r>
          </a:p>
          <a:p>
            <a:endParaRPr lang="en-US" dirty="0"/>
          </a:p>
          <a:p>
            <a:r>
              <a:rPr lang="en-US" dirty="0"/>
              <a:t>&gt; y &lt;- matrix( data = 1:8, </a:t>
            </a:r>
            <a:r>
              <a:rPr lang="en-US" dirty="0" err="1"/>
              <a:t>nrow</a:t>
            </a:r>
            <a:r>
              <a:rPr lang="en-US" dirty="0"/>
              <a:t>=4, </a:t>
            </a:r>
            <a:r>
              <a:rPr lang="en-US" dirty="0" err="1"/>
              <a:t>ncol</a:t>
            </a:r>
            <a:r>
              <a:rPr lang="en-US" dirty="0"/>
              <a:t>=2, </a:t>
            </a:r>
            <a:r>
              <a:rPr lang="en-US" dirty="0" err="1"/>
              <a:t>byrow</a:t>
            </a:r>
            <a:r>
              <a:rPr lang="en-US" dirty="0"/>
              <a:t> = TRUE )</a:t>
            </a:r>
          </a:p>
          <a:p>
            <a:r>
              <a:rPr lang="en-US" dirty="0"/>
              <a:t>&gt; y</a:t>
            </a:r>
          </a:p>
          <a:p>
            <a:r>
              <a:rPr lang="en-US" dirty="0"/>
              <a:t>[,1] [,2]</a:t>
            </a:r>
          </a:p>
          <a:p>
            <a:r>
              <a:rPr lang="en-US" dirty="0"/>
              <a:t>[1,] 1 2</a:t>
            </a:r>
          </a:p>
          <a:p>
            <a:r>
              <a:rPr lang="en-US" dirty="0"/>
              <a:t>[2,] 3 4</a:t>
            </a:r>
          </a:p>
          <a:p>
            <a:r>
              <a:rPr lang="en-US" dirty="0"/>
              <a:t>[3,] 5 6</a:t>
            </a:r>
          </a:p>
          <a:p>
            <a:r>
              <a:rPr lang="en-US" dirty="0"/>
              <a:t>[4,] 7 8</a:t>
            </a:r>
          </a:p>
          <a:p>
            <a:endParaRPr lang="en-US" dirty="0"/>
          </a:p>
          <a:p>
            <a:r>
              <a:rPr lang="en-US" dirty="0"/>
              <a:t>&gt; t(y) 			# t(y) is the transposed matrix of y</a:t>
            </a:r>
          </a:p>
          <a:p>
            <a:r>
              <a:rPr lang="en-US" dirty="0"/>
              <a:t>[,1] [,2] [,3] [,4]</a:t>
            </a:r>
          </a:p>
          <a:p>
            <a:r>
              <a:rPr lang="en-US" dirty="0"/>
              <a:t>[1,] 1 3 5 7</a:t>
            </a:r>
          </a:p>
          <a:p>
            <a:r>
              <a:rPr lang="en-US" dirty="0"/>
              <a:t>[2,] 2 4 6 8</a:t>
            </a:r>
          </a:p>
        </p:txBody>
      </p:sp>
    </p:spTree>
    <p:extLst>
      <p:ext uri="{BB962C8B-B14F-4D97-AF65-F5344CB8AC3E}">
        <p14:creationId xmlns:p14="http://schemas.microsoft.com/office/powerpoint/2010/main" val="178995040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CAD6C4-516C-7143-9495-E883984901D8}"/>
              </a:ext>
            </a:extLst>
          </p:cNvPr>
          <p:cNvSpPr txBox="1"/>
          <p:nvPr/>
        </p:nvSpPr>
        <p:spPr>
          <a:xfrm>
            <a:off x="111211" y="135929"/>
            <a:ext cx="14901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Matrices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9979354-F08E-C841-914C-E51D46E196EF}"/>
              </a:ext>
            </a:extLst>
          </p:cNvPr>
          <p:cNvCxnSpPr>
            <a:cxnSpLocks/>
          </p:cNvCxnSpPr>
          <p:nvPr/>
        </p:nvCxnSpPr>
        <p:spPr>
          <a:xfrm>
            <a:off x="172993" y="753762"/>
            <a:ext cx="8798012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F725E4B1-D67A-BB4F-B612-3D4854FD62E1}"/>
              </a:ext>
            </a:extLst>
          </p:cNvPr>
          <p:cNvSpPr/>
          <p:nvPr/>
        </p:nvSpPr>
        <p:spPr>
          <a:xfrm>
            <a:off x="172993" y="1041809"/>
            <a:ext cx="8798012" cy="51567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8DAEE0-FE88-6748-8598-1A10F7CBA8C2}"/>
              </a:ext>
            </a:extLst>
          </p:cNvPr>
          <p:cNvSpPr txBox="1"/>
          <p:nvPr/>
        </p:nvSpPr>
        <p:spPr>
          <a:xfrm>
            <a:off x="111211" y="1041809"/>
            <a:ext cx="8798012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&gt; z &lt;- </a:t>
            </a:r>
            <a:r>
              <a:rPr lang="en-US" dirty="0" err="1"/>
              <a:t>as.matrix</a:t>
            </a:r>
            <a:r>
              <a:rPr lang="en-US" dirty="0"/>
              <a:t>(1:6) 	         # Convert the vector 1:6 into a matrix with one column</a:t>
            </a:r>
          </a:p>
          <a:p>
            <a:r>
              <a:rPr lang="en-US" dirty="0"/>
              <a:t>&gt; z</a:t>
            </a:r>
          </a:p>
          <a:p>
            <a:r>
              <a:rPr lang="en-US" dirty="0"/>
              <a:t>[,1]</a:t>
            </a:r>
          </a:p>
          <a:p>
            <a:r>
              <a:rPr lang="en-US" dirty="0"/>
              <a:t>[1,] 1</a:t>
            </a:r>
          </a:p>
          <a:p>
            <a:r>
              <a:rPr lang="en-US" dirty="0"/>
              <a:t>[2,] 2</a:t>
            </a:r>
          </a:p>
          <a:p>
            <a:r>
              <a:rPr lang="en-US" dirty="0"/>
              <a:t>[3,] 3</a:t>
            </a:r>
          </a:p>
          <a:p>
            <a:r>
              <a:rPr lang="en-US" dirty="0"/>
              <a:t>[4,] 4</a:t>
            </a:r>
          </a:p>
          <a:p>
            <a:r>
              <a:rPr lang="en-US" dirty="0"/>
              <a:t>[5,] 5</a:t>
            </a:r>
          </a:p>
          <a:p>
            <a:r>
              <a:rPr lang="en-US" dirty="0"/>
              <a:t>[6,] 6</a:t>
            </a:r>
          </a:p>
          <a:p>
            <a:endParaRPr lang="en-US" dirty="0"/>
          </a:p>
          <a:p>
            <a:r>
              <a:rPr lang="en-US" dirty="0"/>
              <a:t>&gt; dim(z)</a:t>
            </a:r>
          </a:p>
          <a:p>
            <a:r>
              <a:rPr lang="en-US" dirty="0"/>
              <a:t>[1] 6 1</a:t>
            </a:r>
          </a:p>
          <a:p>
            <a:endParaRPr lang="en-US" dirty="0"/>
          </a:p>
          <a:p>
            <a:r>
              <a:rPr lang="en-US" dirty="0"/>
              <a:t>&gt; dim(z) &lt;- c(2,3) 		      # Convert the 6 by 1 matrix z into a 2 by 3 matrix</a:t>
            </a:r>
          </a:p>
          <a:p>
            <a:r>
              <a:rPr lang="en-US" dirty="0"/>
              <a:t>&gt; z</a:t>
            </a:r>
          </a:p>
          <a:p>
            <a:r>
              <a:rPr lang="en-US" dirty="0"/>
              <a:t>[,1] [,2] [,3]</a:t>
            </a:r>
          </a:p>
          <a:p>
            <a:r>
              <a:rPr lang="en-US" dirty="0"/>
              <a:t>[1,] 1 3 5</a:t>
            </a:r>
          </a:p>
          <a:p>
            <a:r>
              <a:rPr lang="en-US" dirty="0"/>
              <a:t>[2,] 2 4 6</a:t>
            </a:r>
          </a:p>
        </p:txBody>
      </p:sp>
    </p:spTree>
    <p:extLst>
      <p:ext uri="{BB962C8B-B14F-4D97-AF65-F5344CB8AC3E}">
        <p14:creationId xmlns:p14="http://schemas.microsoft.com/office/powerpoint/2010/main" val="180242752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CAD6C4-516C-7143-9495-E883984901D8}"/>
              </a:ext>
            </a:extLst>
          </p:cNvPr>
          <p:cNvSpPr txBox="1"/>
          <p:nvPr/>
        </p:nvSpPr>
        <p:spPr>
          <a:xfrm>
            <a:off x="111211" y="135929"/>
            <a:ext cx="14901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Matrices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9979354-F08E-C841-914C-E51D46E196EF}"/>
              </a:ext>
            </a:extLst>
          </p:cNvPr>
          <p:cNvCxnSpPr>
            <a:cxnSpLocks/>
          </p:cNvCxnSpPr>
          <p:nvPr/>
        </p:nvCxnSpPr>
        <p:spPr>
          <a:xfrm>
            <a:off x="172993" y="753762"/>
            <a:ext cx="8798012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F725E4B1-D67A-BB4F-B612-3D4854FD62E1}"/>
              </a:ext>
            </a:extLst>
          </p:cNvPr>
          <p:cNvSpPr/>
          <p:nvPr/>
        </p:nvSpPr>
        <p:spPr>
          <a:xfrm>
            <a:off x="172993" y="984482"/>
            <a:ext cx="8798012" cy="55319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8DAEE0-FE88-6748-8598-1A10F7CBA8C2}"/>
              </a:ext>
            </a:extLst>
          </p:cNvPr>
          <p:cNvSpPr txBox="1"/>
          <p:nvPr/>
        </p:nvSpPr>
        <p:spPr>
          <a:xfrm>
            <a:off x="172993" y="967434"/>
            <a:ext cx="8798012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&gt; dim(z)</a:t>
            </a:r>
          </a:p>
          <a:p>
            <a:r>
              <a:rPr lang="en-US" dirty="0"/>
              <a:t>[1] 2 3</a:t>
            </a:r>
          </a:p>
          <a:p>
            <a:endParaRPr lang="en-US" dirty="0"/>
          </a:p>
          <a:p>
            <a:r>
              <a:rPr lang="en-US" dirty="0"/>
              <a:t>&gt; </a:t>
            </a:r>
            <a:r>
              <a:rPr lang="en-US" dirty="0" err="1"/>
              <a:t>is.matrix</a:t>
            </a:r>
            <a:r>
              <a:rPr lang="en-US" dirty="0"/>
              <a:t>( 1:6 )</a:t>
            </a:r>
          </a:p>
          <a:p>
            <a:r>
              <a:rPr lang="en-US" dirty="0"/>
              <a:t>[1] FALSE</a:t>
            </a:r>
          </a:p>
          <a:p>
            <a:endParaRPr lang="en-US" dirty="0"/>
          </a:p>
          <a:p>
            <a:r>
              <a:rPr lang="en-US" dirty="0"/>
              <a:t>&gt; </a:t>
            </a:r>
            <a:r>
              <a:rPr lang="en-US" dirty="0" err="1"/>
              <a:t>is.matrix</a:t>
            </a:r>
            <a:r>
              <a:rPr lang="en-US" dirty="0"/>
              <a:t>( </a:t>
            </a:r>
            <a:r>
              <a:rPr lang="en-US" dirty="0" err="1"/>
              <a:t>as.matrix</a:t>
            </a:r>
            <a:r>
              <a:rPr lang="en-US" dirty="0"/>
              <a:t>(1:6) )</a:t>
            </a:r>
          </a:p>
          <a:p>
            <a:r>
              <a:rPr lang="en-US" dirty="0"/>
              <a:t>[1] TRUE</a:t>
            </a:r>
          </a:p>
          <a:p>
            <a:endParaRPr lang="en-US" dirty="0"/>
          </a:p>
          <a:p>
            <a:r>
              <a:rPr lang="en-US" dirty="0"/>
              <a:t>&gt; </a:t>
            </a:r>
            <a:r>
              <a:rPr lang="en-US" dirty="0" err="1"/>
              <a:t>cbind</a:t>
            </a:r>
            <a:r>
              <a:rPr lang="en-US" dirty="0"/>
              <a:t>(1:3,5:7) 		     # Bind together vectors column-wise</a:t>
            </a:r>
          </a:p>
          <a:p>
            <a:r>
              <a:rPr lang="en-US" dirty="0"/>
              <a:t>[,1] [,2]</a:t>
            </a:r>
          </a:p>
          <a:p>
            <a:r>
              <a:rPr lang="en-US" dirty="0"/>
              <a:t>[1,] 1 5</a:t>
            </a:r>
          </a:p>
          <a:p>
            <a:r>
              <a:rPr lang="en-US" dirty="0"/>
              <a:t>[2,] 2 6</a:t>
            </a:r>
          </a:p>
          <a:p>
            <a:r>
              <a:rPr lang="en-US" dirty="0"/>
              <a:t>[3,] 3 7</a:t>
            </a:r>
          </a:p>
          <a:p>
            <a:endParaRPr lang="en-US" dirty="0"/>
          </a:p>
          <a:p>
            <a:r>
              <a:rPr lang="en-US" dirty="0"/>
              <a:t>&gt; </a:t>
            </a:r>
            <a:r>
              <a:rPr lang="en-US" dirty="0" err="1"/>
              <a:t>rbind</a:t>
            </a:r>
            <a:r>
              <a:rPr lang="en-US" dirty="0"/>
              <a:t>(1:3,5:7,10:12)                  # Bind together vectors row-wise</a:t>
            </a:r>
          </a:p>
          <a:p>
            <a:r>
              <a:rPr lang="en-US" dirty="0"/>
              <a:t> [,1] [,2] [,3]</a:t>
            </a:r>
          </a:p>
          <a:p>
            <a:r>
              <a:rPr lang="en-US" dirty="0"/>
              <a:t> [1,] 1 2 3</a:t>
            </a:r>
          </a:p>
          <a:p>
            <a:r>
              <a:rPr lang="en-US" dirty="0"/>
              <a:t>[2,] 5 6 7</a:t>
            </a:r>
          </a:p>
          <a:p>
            <a:r>
              <a:rPr lang="en-US" dirty="0"/>
              <a:t>[3,] 10 11 12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6556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870C22A-BAC6-B149-B0AD-A2BA463A06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96857"/>
            <a:ext cx="9144000" cy="5167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2951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CAD6C4-516C-7143-9495-E883984901D8}"/>
              </a:ext>
            </a:extLst>
          </p:cNvPr>
          <p:cNvSpPr txBox="1"/>
          <p:nvPr/>
        </p:nvSpPr>
        <p:spPr>
          <a:xfrm>
            <a:off x="111211" y="135929"/>
            <a:ext cx="14901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Matrices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9979354-F08E-C841-914C-E51D46E196EF}"/>
              </a:ext>
            </a:extLst>
          </p:cNvPr>
          <p:cNvCxnSpPr>
            <a:cxnSpLocks/>
          </p:cNvCxnSpPr>
          <p:nvPr/>
        </p:nvCxnSpPr>
        <p:spPr>
          <a:xfrm>
            <a:off x="172993" y="753762"/>
            <a:ext cx="8798012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F725E4B1-D67A-BB4F-B612-3D4854FD62E1}"/>
              </a:ext>
            </a:extLst>
          </p:cNvPr>
          <p:cNvSpPr/>
          <p:nvPr/>
        </p:nvSpPr>
        <p:spPr>
          <a:xfrm>
            <a:off x="172993" y="1041809"/>
            <a:ext cx="8798012" cy="51567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8DAEE0-FE88-6748-8598-1A10F7CBA8C2}"/>
              </a:ext>
            </a:extLst>
          </p:cNvPr>
          <p:cNvSpPr txBox="1"/>
          <p:nvPr/>
        </p:nvSpPr>
        <p:spPr>
          <a:xfrm>
            <a:off x="111211" y="1024224"/>
            <a:ext cx="879801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 The command '</a:t>
            </a:r>
            <a:r>
              <a:rPr lang="en-US" dirty="0" err="1"/>
              <a:t>diag</a:t>
            </a:r>
            <a:r>
              <a:rPr lang="en-US" dirty="0"/>
              <a:t>' creates diagonal matrices</a:t>
            </a:r>
            <a:endParaRPr lang="el-G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&gt; </a:t>
            </a:r>
            <a:r>
              <a:rPr lang="en-US" dirty="0" err="1"/>
              <a:t>diag</a:t>
            </a:r>
            <a:r>
              <a:rPr lang="en-US" dirty="0"/>
              <a:t>(1,nrow=3,ncol=3) 		 # Creates the 3 by 3 unit matrix.</a:t>
            </a:r>
          </a:p>
          <a:p>
            <a:r>
              <a:rPr lang="en-US" dirty="0"/>
              <a:t>[,1] [,2] [,3]			 # Diagonal matrix with 3 rows and 3 columns</a:t>
            </a:r>
          </a:p>
          <a:p>
            <a:r>
              <a:rPr lang="en-US" dirty="0"/>
              <a:t>[1,] 1 0 0</a:t>
            </a:r>
          </a:p>
          <a:p>
            <a:r>
              <a:rPr lang="en-US" dirty="0"/>
              <a:t>[2,] 0 1 0</a:t>
            </a:r>
          </a:p>
          <a:p>
            <a:r>
              <a:rPr lang="en-US" dirty="0"/>
              <a:t>[3,] 0 0 1</a:t>
            </a:r>
          </a:p>
          <a:p>
            <a:endParaRPr lang="en-US" dirty="0"/>
          </a:p>
          <a:p>
            <a:r>
              <a:rPr lang="en-US" dirty="0"/>
              <a:t>&gt; </a:t>
            </a:r>
            <a:r>
              <a:rPr lang="en-US" dirty="0" err="1"/>
              <a:t>diag</a:t>
            </a:r>
            <a:r>
              <a:rPr lang="en-US" dirty="0"/>
              <a:t>(3) 				# same as </a:t>
            </a:r>
            <a:r>
              <a:rPr lang="en-US" dirty="0" err="1"/>
              <a:t>diag</a:t>
            </a:r>
            <a:r>
              <a:rPr lang="en-US" dirty="0"/>
              <a:t>(1,nrow=3,ncol=3)</a:t>
            </a:r>
            <a:endParaRPr lang="el-GR" dirty="0"/>
          </a:p>
          <a:p>
            <a:endParaRPr lang="en-US" dirty="0"/>
          </a:p>
          <a:p>
            <a:r>
              <a:rPr lang="en-US" dirty="0"/>
              <a:t>&gt; </a:t>
            </a:r>
            <a:r>
              <a:rPr lang="en-US" dirty="0" err="1"/>
              <a:t>diag</a:t>
            </a:r>
            <a:r>
              <a:rPr lang="en-US" dirty="0"/>
              <a:t>(5:7,3,4)</a:t>
            </a:r>
          </a:p>
          <a:p>
            <a:r>
              <a:rPr lang="en-US" dirty="0"/>
              <a:t>[,1] [,2] [,3] [,4]</a:t>
            </a:r>
          </a:p>
          <a:p>
            <a:r>
              <a:rPr lang="en-US" dirty="0"/>
              <a:t>[1,] 5 0 0 0</a:t>
            </a:r>
          </a:p>
          <a:p>
            <a:r>
              <a:rPr lang="en-US" dirty="0"/>
              <a:t>[2,] 0 6 0 0</a:t>
            </a:r>
          </a:p>
          <a:p>
            <a:r>
              <a:rPr lang="en-US" dirty="0"/>
              <a:t>[3,] 0 0 7 0</a:t>
            </a:r>
          </a:p>
        </p:txBody>
      </p:sp>
    </p:spTree>
    <p:extLst>
      <p:ext uri="{BB962C8B-B14F-4D97-AF65-F5344CB8AC3E}">
        <p14:creationId xmlns:p14="http://schemas.microsoft.com/office/powerpoint/2010/main" val="164293504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CAD6C4-516C-7143-9495-E883984901D8}"/>
              </a:ext>
            </a:extLst>
          </p:cNvPr>
          <p:cNvSpPr txBox="1"/>
          <p:nvPr/>
        </p:nvSpPr>
        <p:spPr>
          <a:xfrm>
            <a:off x="111211" y="135929"/>
            <a:ext cx="14901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Matrices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9979354-F08E-C841-914C-E51D46E196EF}"/>
              </a:ext>
            </a:extLst>
          </p:cNvPr>
          <p:cNvCxnSpPr>
            <a:cxnSpLocks/>
          </p:cNvCxnSpPr>
          <p:nvPr/>
        </p:nvCxnSpPr>
        <p:spPr>
          <a:xfrm>
            <a:off x="172993" y="753762"/>
            <a:ext cx="8798012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F725E4B1-D67A-BB4F-B612-3D4854FD62E1}"/>
              </a:ext>
            </a:extLst>
          </p:cNvPr>
          <p:cNvSpPr/>
          <p:nvPr/>
        </p:nvSpPr>
        <p:spPr>
          <a:xfrm>
            <a:off x="172993" y="1041808"/>
            <a:ext cx="8798012" cy="555386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8DAEE0-FE88-6748-8598-1A10F7CBA8C2}"/>
              </a:ext>
            </a:extLst>
          </p:cNvPr>
          <p:cNvSpPr txBox="1"/>
          <p:nvPr/>
        </p:nvSpPr>
        <p:spPr>
          <a:xfrm>
            <a:off x="172993" y="1126093"/>
            <a:ext cx="8798012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 As for vectors, standard operations on matrices are element by element</a:t>
            </a:r>
            <a:endParaRPr lang="el-G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&gt; m1 &lt;- matrix(1:6,nrow=3) ; m1</a:t>
            </a:r>
          </a:p>
          <a:p>
            <a:r>
              <a:rPr lang="en-US" dirty="0"/>
              <a:t>[,1] [,2]</a:t>
            </a:r>
          </a:p>
          <a:p>
            <a:r>
              <a:rPr lang="en-US" dirty="0"/>
              <a:t>[1,] 1 4</a:t>
            </a:r>
          </a:p>
          <a:p>
            <a:r>
              <a:rPr lang="en-US" dirty="0"/>
              <a:t>[2,] 2 5</a:t>
            </a:r>
          </a:p>
          <a:p>
            <a:r>
              <a:rPr lang="en-US" dirty="0"/>
              <a:t>[3,] 3 6</a:t>
            </a:r>
          </a:p>
          <a:p>
            <a:endParaRPr lang="en-US" dirty="0"/>
          </a:p>
          <a:p>
            <a:r>
              <a:rPr lang="en-US" dirty="0"/>
              <a:t>&gt; m2 &lt;- matrix(16:11,nrow=3) ; m2</a:t>
            </a:r>
          </a:p>
          <a:p>
            <a:r>
              <a:rPr lang="en-US" dirty="0"/>
              <a:t>[,1] [,2]</a:t>
            </a:r>
          </a:p>
          <a:p>
            <a:r>
              <a:rPr lang="en-US" dirty="0"/>
              <a:t>[1,] 16 13</a:t>
            </a:r>
          </a:p>
          <a:p>
            <a:r>
              <a:rPr lang="en-US" dirty="0"/>
              <a:t>[2,] 15 12</a:t>
            </a:r>
          </a:p>
          <a:p>
            <a:r>
              <a:rPr lang="en-US" dirty="0"/>
              <a:t>[3,] 14 11</a:t>
            </a:r>
          </a:p>
          <a:p>
            <a:endParaRPr lang="en-US" dirty="0"/>
          </a:p>
          <a:p>
            <a:r>
              <a:rPr lang="en-US" dirty="0"/>
              <a:t>&gt; m1 + m2</a:t>
            </a:r>
          </a:p>
          <a:p>
            <a:r>
              <a:rPr lang="en-US" dirty="0"/>
              <a:t>[,1] [,2]</a:t>
            </a:r>
          </a:p>
          <a:p>
            <a:r>
              <a:rPr lang="en-US" dirty="0"/>
              <a:t>[1,] 17 17</a:t>
            </a:r>
          </a:p>
          <a:p>
            <a:r>
              <a:rPr lang="en-US" dirty="0"/>
              <a:t>[2,] 17 17</a:t>
            </a:r>
          </a:p>
          <a:p>
            <a:r>
              <a:rPr lang="en-US" dirty="0"/>
              <a:t>[3,] 17 17</a:t>
            </a:r>
          </a:p>
        </p:txBody>
      </p:sp>
    </p:spTree>
    <p:extLst>
      <p:ext uri="{BB962C8B-B14F-4D97-AF65-F5344CB8AC3E}">
        <p14:creationId xmlns:p14="http://schemas.microsoft.com/office/powerpoint/2010/main" val="311013078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CAD6C4-516C-7143-9495-E883984901D8}"/>
              </a:ext>
            </a:extLst>
          </p:cNvPr>
          <p:cNvSpPr txBox="1"/>
          <p:nvPr/>
        </p:nvSpPr>
        <p:spPr>
          <a:xfrm>
            <a:off x="111211" y="135929"/>
            <a:ext cx="2363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Data types in R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9979354-F08E-C841-914C-E51D46E196EF}"/>
              </a:ext>
            </a:extLst>
          </p:cNvPr>
          <p:cNvCxnSpPr>
            <a:cxnSpLocks/>
          </p:cNvCxnSpPr>
          <p:nvPr/>
        </p:nvCxnSpPr>
        <p:spPr>
          <a:xfrm>
            <a:off x="172993" y="753762"/>
            <a:ext cx="8798012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F725E4B1-D67A-BB4F-B612-3D4854FD62E1}"/>
              </a:ext>
            </a:extLst>
          </p:cNvPr>
          <p:cNvSpPr/>
          <p:nvPr/>
        </p:nvSpPr>
        <p:spPr>
          <a:xfrm>
            <a:off x="172993" y="1041808"/>
            <a:ext cx="8798012" cy="55688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8DAEE0-FE88-6748-8598-1A10F7CBA8C2}"/>
              </a:ext>
            </a:extLst>
          </p:cNvPr>
          <p:cNvSpPr txBox="1"/>
          <p:nvPr/>
        </p:nvSpPr>
        <p:spPr>
          <a:xfrm>
            <a:off x="190578" y="1010078"/>
            <a:ext cx="8798012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Every variable and object in R has a class (e.g. matrix, list, data frame) and a data type (e.g.</a:t>
            </a:r>
          </a:p>
          <a:p>
            <a:r>
              <a:rPr lang="en-US" dirty="0"/>
              <a:t>logical, numeric, complex, character) which specifies what type of data the object contains.</a:t>
            </a:r>
          </a:p>
          <a:p>
            <a:r>
              <a:rPr lang="en-US" dirty="0"/>
              <a:t>Data types in R: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Types can be converted with the commands </a:t>
            </a:r>
            <a:r>
              <a:rPr lang="en-US" dirty="0" err="1"/>
              <a:t>as.logical</a:t>
            </a:r>
            <a:r>
              <a:rPr lang="en-US" dirty="0"/>
              <a:t>() , </a:t>
            </a:r>
            <a:r>
              <a:rPr lang="en-US" dirty="0" err="1"/>
              <a:t>as.numeric</a:t>
            </a:r>
            <a:r>
              <a:rPr lang="en-US" dirty="0"/>
              <a:t>() , </a:t>
            </a:r>
            <a:r>
              <a:rPr lang="en-US" dirty="0" err="1"/>
              <a:t>as.complex</a:t>
            </a:r>
            <a:r>
              <a:rPr lang="en-US" dirty="0"/>
              <a:t>()  and</a:t>
            </a:r>
          </a:p>
          <a:p>
            <a:pPr marL="14288" indent="265113"/>
            <a:r>
              <a:rPr lang="en-US" dirty="0" err="1"/>
              <a:t>as.character</a:t>
            </a:r>
            <a:r>
              <a:rPr lang="en-US" dirty="0"/>
              <a:t>() </a:t>
            </a:r>
            <a:endParaRPr lang="el-G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Conversion (also called coercion) of data types is usually not done by the user but implicitly by R where necessary. 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You check for the data type of a variable with the commands </a:t>
            </a:r>
            <a:r>
              <a:rPr lang="en-US" dirty="0" err="1"/>
              <a:t>is.logical</a:t>
            </a:r>
            <a:r>
              <a:rPr lang="en-US" dirty="0"/>
              <a:t>() , </a:t>
            </a:r>
            <a:r>
              <a:rPr lang="en-US" dirty="0" err="1"/>
              <a:t>is.numeric</a:t>
            </a:r>
            <a:r>
              <a:rPr lang="en-US" dirty="0"/>
              <a:t>() , </a:t>
            </a:r>
            <a:r>
              <a:rPr lang="en-US" dirty="0" err="1"/>
              <a:t>is.complex</a:t>
            </a:r>
            <a:r>
              <a:rPr lang="en-US" dirty="0"/>
              <a:t>() , </a:t>
            </a:r>
            <a:r>
              <a:rPr lang="en-US" dirty="0" err="1"/>
              <a:t>is.character</a:t>
            </a:r>
            <a:r>
              <a:rPr lang="en-US" dirty="0"/>
              <a:t>() 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You find out the data type of a variable with mode()  and the class of a variable with class() .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1545284"/>
              </p:ext>
            </p:extLst>
          </p:nvPr>
        </p:nvGraphicFramePr>
        <p:xfrm>
          <a:off x="565331" y="2050434"/>
          <a:ext cx="7968684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562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562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5622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Data type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Examples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/>
                        <a:t>logical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TRUE or 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TRUE, FALSE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/>
                        <a:t>numeric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Integers and real numbers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5, -2, 3.1415, sqrt(2)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/>
                        <a:t>complex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complex numbers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mr-I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2.1+3i, 5+0i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i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character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character string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"This is text", "5"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7425092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CAD6C4-516C-7143-9495-E883984901D8}"/>
              </a:ext>
            </a:extLst>
          </p:cNvPr>
          <p:cNvSpPr txBox="1"/>
          <p:nvPr/>
        </p:nvSpPr>
        <p:spPr>
          <a:xfrm>
            <a:off x="111211" y="135929"/>
            <a:ext cx="40096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Data types in R</a:t>
            </a:r>
            <a:r>
              <a:rPr lang="el-GR" sz="2800" dirty="0"/>
              <a:t> - </a:t>
            </a:r>
            <a:r>
              <a:rPr lang="en-GB" sz="2800" dirty="0"/>
              <a:t>Examples</a:t>
            </a:r>
            <a:endParaRPr lang="en-US" sz="28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9979354-F08E-C841-914C-E51D46E196EF}"/>
              </a:ext>
            </a:extLst>
          </p:cNvPr>
          <p:cNvCxnSpPr>
            <a:cxnSpLocks/>
          </p:cNvCxnSpPr>
          <p:nvPr/>
        </p:nvCxnSpPr>
        <p:spPr>
          <a:xfrm>
            <a:off x="172993" y="753762"/>
            <a:ext cx="8798012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F725E4B1-D67A-BB4F-B612-3D4854FD62E1}"/>
              </a:ext>
            </a:extLst>
          </p:cNvPr>
          <p:cNvSpPr/>
          <p:nvPr/>
        </p:nvSpPr>
        <p:spPr>
          <a:xfrm>
            <a:off x="172993" y="1041809"/>
            <a:ext cx="8798012" cy="51567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8DAEE0-FE88-6748-8598-1A10F7CBA8C2}"/>
              </a:ext>
            </a:extLst>
          </p:cNvPr>
          <p:cNvSpPr txBox="1"/>
          <p:nvPr/>
        </p:nvSpPr>
        <p:spPr>
          <a:xfrm>
            <a:off x="141191" y="1084184"/>
            <a:ext cx="879801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&gt; x &lt;- TRUE; mode(x)</a:t>
            </a:r>
          </a:p>
          <a:p>
            <a:r>
              <a:rPr lang="en-US" dirty="0"/>
              <a:t>[1] "logical”</a:t>
            </a:r>
          </a:p>
          <a:p>
            <a:endParaRPr lang="en-US" dirty="0"/>
          </a:p>
          <a:p>
            <a:r>
              <a:rPr lang="en-US" dirty="0"/>
              <a:t>&gt; </a:t>
            </a:r>
            <a:r>
              <a:rPr lang="en-US" dirty="0" err="1"/>
              <a:t>as.numeric</a:t>
            </a:r>
            <a:r>
              <a:rPr lang="en-US" dirty="0"/>
              <a:t>(TRUE) ; </a:t>
            </a:r>
            <a:r>
              <a:rPr lang="en-US" dirty="0" err="1"/>
              <a:t>as.numeric</a:t>
            </a:r>
            <a:r>
              <a:rPr lang="en-US" dirty="0"/>
              <a:t>(FALSE)</a:t>
            </a:r>
          </a:p>
          <a:p>
            <a:r>
              <a:rPr lang="en-US" dirty="0"/>
              <a:t>[1] 1 				# the internal representation of TRUE is 1</a:t>
            </a:r>
          </a:p>
          <a:p>
            <a:r>
              <a:rPr lang="en-US" dirty="0"/>
              <a:t>[1] 0				# the internal representation of FALSE is 0</a:t>
            </a:r>
          </a:p>
          <a:p>
            <a:endParaRPr lang="en-US" dirty="0"/>
          </a:p>
          <a:p>
            <a:r>
              <a:rPr lang="en-US" dirty="0"/>
              <a:t>&gt; c("1.0",2) 			# the 2 is implicitly coerced to 'character'</a:t>
            </a:r>
          </a:p>
          <a:p>
            <a:r>
              <a:rPr lang="en-US" dirty="0"/>
              <a:t>[1] "1.0" "2”</a:t>
            </a:r>
          </a:p>
          <a:p>
            <a:endParaRPr lang="en-US" dirty="0"/>
          </a:p>
          <a:p>
            <a:r>
              <a:rPr lang="en-US" dirty="0"/>
              <a:t>&gt; v &lt;- c(1,2,2,2,5); </a:t>
            </a:r>
            <a:r>
              <a:rPr lang="en-US" dirty="0" err="1"/>
              <a:t>as.numeric</a:t>
            </a:r>
            <a:r>
              <a:rPr lang="en-US" dirty="0"/>
              <a:t>(v==2)</a:t>
            </a:r>
          </a:p>
          <a:p>
            <a:r>
              <a:rPr lang="en-US" dirty="0"/>
              <a:t>[1] 0 1 1 1 0</a:t>
            </a:r>
          </a:p>
          <a:p>
            <a:endParaRPr lang="en-US" dirty="0"/>
          </a:p>
          <a:p>
            <a:r>
              <a:rPr lang="en-US" dirty="0"/>
              <a:t>&gt; sum(v==2)			 # same as sum( </a:t>
            </a:r>
            <a:r>
              <a:rPr lang="en-US" dirty="0" err="1"/>
              <a:t>as.integer</a:t>
            </a:r>
            <a:r>
              <a:rPr lang="en-US" dirty="0"/>
              <a:t>(v==2) )</a:t>
            </a:r>
          </a:p>
          <a:p>
            <a:r>
              <a:rPr lang="en-US" dirty="0"/>
              <a:t>[1] 3 				 # How many elements are equal to 2?</a:t>
            </a:r>
          </a:p>
        </p:txBody>
      </p:sp>
    </p:spTree>
    <p:extLst>
      <p:ext uri="{BB962C8B-B14F-4D97-AF65-F5344CB8AC3E}">
        <p14:creationId xmlns:p14="http://schemas.microsoft.com/office/powerpoint/2010/main" val="177229976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CAD6C4-516C-7143-9495-E883984901D8}"/>
              </a:ext>
            </a:extLst>
          </p:cNvPr>
          <p:cNvSpPr txBox="1"/>
          <p:nvPr/>
        </p:nvSpPr>
        <p:spPr>
          <a:xfrm>
            <a:off x="111211" y="135929"/>
            <a:ext cx="2363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Data types in R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9979354-F08E-C841-914C-E51D46E196EF}"/>
              </a:ext>
            </a:extLst>
          </p:cNvPr>
          <p:cNvCxnSpPr>
            <a:cxnSpLocks/>
          </p:cNvCxnSpPr>
          <p:nvPr/>
        </p:nvCxnSpPr>
        <p:spPr>
          <a:xfrm>
            <a:off x="172993" y="753762"/>
            <a:ext cx="8798012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F725E4B1-D67A-BB4F-B612-3D4854FD62E1}"/>
              </a:ext>
            </a:extLst>
          </p:cNvPr>
          <p:cNvSpPr/>
          <p:nvPr/>
        </p:nvSpPr>
        <p:spPr>
          <a:xfrm>
            <a:off x="172993" y="1041809"/>
            <a:ext cx="8798012" cy="51567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8DAEE0-FE88-6748-8598-1A10F7CBA8C2}"/>
              </a:ext>
            </a:extLst>
          </p:cNvPr>
          <p:cNvSpPr txBox="1"/>
          <p:nvPr/>
        </p:nvSpPr>
        <p:spPr>
          <a:xfrm>
            <a:off x="111211" y="1024224"/>
            <a:ext cx="879801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&gt; 2*c(TRUE, FALSE) 			 # Implicit coercion logical -&gt; numeric works</a:t>
            </a:r>
          </a:p>
          <a:p>
            <a:r>
              <a:rPr lang="en-US" dirty="0"/>
              <a:t>[1] 2 0</a:t>
            </a:r>
          </a:p>
          <a:p>
            <a:endParaRPr lang="en-US" dirty="0"/>
          </a:p>
          <a:p>
            <a:r>
              <a:rPr lang="en-US" dirty="0"/>
              <a:t>&gt; </a:t>
            </a:r>
            <a:r>
              <a:rPr lang="en-US" dirty="0" err="1"/>
              <a:t>as.numeric</a:t>
            </a:r>
            <a:r>
              <a:rPr lang="en-US" dirty="0"/>
              <a:t>(c("1.0", "2")) 		# Explicit coercion character -&gt; numeric if possible</a:t>
            </a:r>
          </a:p>
          <a:p>
            <a:r>
              <a:rPr lang="en-US" dirty="0"/>
              <a:t>[1] 1 2</a:t>
            </a:r>
          </a:p>
          <a:p>
            <a:endParaRPr lang="en-US" dirty="0"/>
          </a:p>
          <a:p>
            <a:r>
              <a:rPr lang="en-US" dirty="0"/>
              <a:t>&gt; 2*c("1.0","2")			 # Implicit coercion logical -&gt; numeric does not work</a:t>
            </a:r>
          </a:p>
          <a:p>
            <a:r>
              <a:rPr lang="en-US" dirty="0"/>
              <a:t>Error in 2 * c("1.0", "2") : non-numeric argument to binary operator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772480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CAD6C4-516C-7143-9495-E883984901D8}"/>
              </a:ext>
            </a:extLst>
          </p:cNvPr>
          <p:cNvSpPr txBox="1"/>
          <p:nvPr/>
        </p:nvSpPr>
        <p:spPr>
          <a:xfrm>
            <a:off x="111211" y="135929"/>
            <a:ext cx="8154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Lists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9979354-F08E-C841-914C-E51D46E196EF}"/>
              </a:ext>
            </a:extLst>
          </p:cNvPr>
          <p:cNvCxnSpPr>
            <a:cxnSpLocks/>
          </p:cNvCxnSpPr>
          <p:nvPr/>
        </p:nvCxnSpPr>
        <p:spPr>
          <a:xfrm>
            <a:off x="172993" y="753762"/>
            <a:ext cx="8798012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F725E4B1-D67A-BB4F-B612-3D4854FD62E1}"/>
              </a:ext>
            </a:extLst>
          </p:cNvPr>
          <p:cNvSpPr/>
          <p:nvPr/>
        </p:nvSpPr>
        <p:spPr>
          <a:xfrm>
            <a:off x="172993" y="1041809"/>
            <a:ext cx="8798012" cy="56288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8DAEE0-FE88-6748-8598-1A10F7CBA8C2}"/>
              </a:ext>
            </a:extLst>
          </p:cNvPr>
          <p:cNvSpPr txBox="1"/>
          <p:nvPr/>
        </p:nvSpPr>
        <p:spPr>
          <a:xfrm>
            <a:off x="172993" y="1041809"/>
            <a:ext cx="8798012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 sets are represented as so-called data frames in 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These are special lists which we now introduce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They are created with the list() command.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elements of the list are accessed with the [[ ]]-operator.</a:t>
            </a:r>
          </a:p>
          <a:p>
            <a:endParaRPr lang="en-US" dirty="0"/>
          </a:p>
          <a:p>
            <a:r>
              <a:rPr lang="en-US" dirty="0"/>
              <a:t>&gt; L &lt;- list( c(1,5,3), matrix(1:6, </a:t>
            </a:r>
            <a:r>
              <a:rPr lang="en-US" dirty="0" err="1"/>
              <a:t>nrow</a:t>
            </a:r>
            <a:r>
              <a:rPr lang="en-US" dirty="0"/>
              <a:t>=3), c("Hello", "world") )</a:t>
            </a:r>
          </a:p>
          <a:p>
            <a:pPr marL="285750" indent="-285750">
              <a:buFont typeface="Wingdings" pitchFamily="2" charset="2"/>
              <a:buChar char="v"/>
            </a:pPr>
            <a:r>
              <a:rPr lang="en-US" dirty="0"/>
              <a:t>What are the elements of the above list?</a:t>
            </a:r>
          </a:p>
          <a:p>
            <a:endParaRPr lang="en-US" dirty="0"/>
          </a:p>
          <a:p>
            <a:r>
              <a:rPr lang="en-US" dirty="0"/>
              <a:t>&gt; L</a:t>
            </a:r>
          </a:p>
          <a:p>
            <a:r>
              <a:rPr lang="en-US" dirty="0"/>
              <a:t>[[1]]</a:t>
            </a:r>
          </a:p>
          <a:p>
            <a:r>
              <a:rPr lang="en-US" dirty="0"/>
              <a:t>[1] 1 5 3</a:t>
            </a:r>
          </a:p>
          <a:p>
            <a:endParaRPr lang="en-US" dirty="0"/>
          </a:p>
          <a:p>
            <a:r>
              <a:rPr lang="en-US" dirty="0"/>
              <a:t>[[2]]</a:t>
            </a:r>
          </a:p>
          <a:p>
            <a:r>
              <a:rPr lang="en-US" dirty="0"/>
              <a:t>[,1] [,2]</a:t>
            </a:r>
          </a:p>
          <a:p>
            <a:r>
              <a:rPr lang="en-US" dirty="0"/>
              <a:t>[1,] 1 4</a:t>
            </a:r>
          </a:p>
          <a:p>
            <a:r>
              <a:rPr lang="en-US" dirty="0"/>
              <a:t>[2,] 2 5</a:t>
            </a:r>
          </a:p>
          <a:p>
            <a:r>
              <a:rPr lang="en-US" dirty="0"/>
              <a:t>[3,] 3 6</a:t>
            </a:r>
          </a:p>
          <a:p>
            <a:endParaRPr lang="en-US" dirty="0"/>
          </a:p>
          <a:p>
            <a:r>
              <a:rPr lang="en-US" dirty="0"/>
              <a:t>[[3]]</a:t>
            </a:r>
          </a:p>
          <a:p>
            <a:r>
              <a:rPr lang="en-US" dirty="0"/>
              <a:t> [1] "Hello" "world”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926515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CAD6C4-516C-7143-9495-E883984901D8}"/>
              </a:ext>
            </a:extLst>
          </p:cNvPr>
          <p:cNvSpPr txBox="1"/>
          <p:nvPr/>
        </p:nvSpPr>
        <p:spPr>
          <a:xfrm>
            <a:off x="111211" y="135929"/>
            <a:ext cx="8154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Lists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9979354-F08E-C841-914C-E51D46E196EF}"/>
              </a:ext>
            </a:extLst>
          </p:cNvPr>
          <p:cNvCxnSpPr>
            <a:cxnSpLocks/>
          </p:cNvCxnSpPr>
          <p:nvPr/>
        </p:nvCxnSpPr>
        <p:spPr>
          <a:xfrm>
            <a:off x="172993" y="753762"/>
            <a:ext cx="8798012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F725E4B1-D67A-BB4F-B612-3D4854FD62E1}"/>
              </a:ext>
            </a:extLst>
          </p:cNvPr>
          <p:cNvSpPr/>
          <p:nvPr/>
        </p:nvSpPr>
        <p:spPr>
          <a:xfrm>
            <a:off x="172993" y="1041809"/>
            <a:ext cx="8798012" cy="45209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8DAEE0-FE88-6748-8598-1A10F7CBA8C2}"/>
              </a:ext>
            </a:extLst>
          </p:cNvPr>
          <p:cNvSpPr txBox="1"/>
          <p:nvPr/>
        </p:nvSpPr>
        <p:spPr>
          <a:xfrm>
            <a:off x="134071" y="1038464"/>
            <a:ext cx="87980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&gt; L[[1]] 			   # First element of L</a:t>
            </a:r>
          </a:p>
          <a:p>
            <a:r>
              <a:rPr lang="en-US" dirty="0"/>
              <a:t>[1] 1 5 3</a:t>
            </a:r>
          </a:p>
          <a:p>
            <a:endParaRPr lang="en-US" dirty="0"/>
          </a:p>
          <a:p>
            <a:r>
              <a:rPr lang="en-US" dirty="0"/>
              <a:t>&gt; L[[2]][2,1] 		   # Element [2,1] of the second element of L</a:t>
            </a:r>
          </a:p>
          <a:p>
            <a:r>
              <a:rPr lang="en-US" dirty="0"/>
              <a:t>[1] 2 			   # Note that L[[2]] is a matrix which can be referenced with []</a:t>
            </a:r>
          </a:p>
          <a:p>
            <a:endParaRPr lang="en-US" dirty="0"/>
          </a:p>
          <a:p>
            <a:r>
              <a:rPr lang="en-US" dirty="0"/>
              <a:t>&gt; L[[c(3,2)]] 		   # Recursively: 3. element of L, hereof the 2. element</a:t>
            </a:r>
          </a:p>
          <a:p>
            <a:r>
              <a:rPr lang="en-US" dirty="0"/>
              <a:t>[1] "world”</a:t>
            </a:r>
          </a:p>
          <a:p>
            <a:endParaRPr lang="en-US" dirty="0"/>
          </a:p>
          <a:p>
            <a:r>
              <a:rPr lang="en-US" dirty="0"/>
              <a:t>&gt; list(1:4,7:8) 	   	   # A list of two vectors</a:t>
            </a:r>
          </a:p>
          <a:p>
            <a:r>
              <a:rPr lang="en-US" dirty="0"/>
              <a:t>[[1]]</a:t>
            </a:r>
          </a:p>
          <a:p>
            <a:r>
              <a:rPr lang="en-US" dirty="0"/>
              <a:t>[1] 1 2 3 4</a:t>
            </a:r>
          </a:p>
          <a:p>
            <a:endParaRPr lang="en-US" dirty="0"/>
          </a:p>
          <a:p>
            <a:r>
              <a:rPr lang="en-US" dirty="0"/>
              <a:t>[[2]]</a:t>
            </a:r>
          </a:p>
          <a:p>
            <a:r>
              <a:rPr lang="en-US" dirty="0"/>
              <a:t>[1] 7 8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305690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CAD6C4-516C-7143-9495-E883984901D8}"/>
              </a:ext>
            </a:extLst>
          </p:cNvPr>
          <p:cNvSpPr txBox="1"/>
          <p:nvPr/>
        </p:nvSpPr>
        <p:spPr>
          <a:xfrm>
            <a:off x="111211" y="135929"/>
            <a:ext cx="8154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Lists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9979354-F08E-C841-914C-E51D46E196EF}"/>
              </a:ext>
            </a:extLst>
          </p:cNvPr>
          <p:cNvCxnSpPr>
            <a:cxnSpLocks/>
          </p:cNvCxnSpPr>
          <p:nvPr/>
        </p:nvCxnSpPr>
        <p:spPr>
          <a:xfrm>
            <a:off x="172993" y="753762"/>
            <a:ext cx="8798012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F725E4B1-D67A-BB4F-B612-3D4854FD62E1}"/>
              </a:ext>
            </a:extLst>
          </p:cNvPr>
          <p:cNvSpPr/>
          <p:nvPr/>
        </p:nvSpPr>
        <p:spPr>
          <a:xfrm>
            <a:off x="172993" y="1041809"/>
            <a:ext cx="8798012" cy="51567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8DAEE0-FE88-6748-8598-1A10F7CBA8C2}"/>
              </a:ext>
            </a:extLst>
          </p:cNvPr>
          <p:cNvSpPr txBox="1"/>
          <p:nvPr/>
        </p:nvSpPr>
        <p:spPr>
          <a:xfrm>
            <a:off x="134070" y="767484"/>
            <a:ext cx="9009929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	  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When concatenating lists, however, c() produces the concatenated list</a:t>
            </a:r>
          </a:p>
          <a:p>
            <a:r>
              <a:rPr lang="en-US" dirty="0"/>
              <a:t>&gt; L2 &lt;- c( list(1:3,2:4), list( c("</a:t>
            </a:r>
            <a:r>
              <a:rPr lang="en-US" dirty="0" err="1"/>
              <a:t>Hello","world</a:t>
            </a:r>
            <a:r>
              <a:rPr lang="en-US" dirty="0"/>
              <a:t>"), c(1,5,3) ) )</a:t>
            </a:r>
          </a:p>
          <a:p>
            <a:r>
              <a:rPr lang="en-US" dirty="0"/>
              <a:t>&gt; L2</a:t>
            </a:r>
          </a:p>
          <a:p>
            <a:r>
              <a:rPr lang="en-US" dirty="0"/>
              <a:t>[[1]]</a:t>
            </a:r>
          </a:p>
          <a:p>
            <a:r>
              <a:rPr lang="en-US" dirty="0"/>
              <a:t>[1] 1 2 3</a:t>
            </a:r>
          </a:p>
          <a:p>
            <a:endParaRPr lang="en-US" dirty="0"/>
          </a:p>
          <a:p>
            <a:r>
              <a:rPr lang="en-US" dirty="0"/>
              <a:t>[[2]]</a:t>
            </a:r>
          </a:p>
          <a:p>
            <a:r>
              <a:rPr lang="en-US" dirty="0"/>
              <a:t>[1] 2 3 4</a:t>
            </a:r>
          </a:p>
          <a:p>
            <a:endParaRPr lang="en-US" dirty="0"/>
          </a:p>
          <a:p>
            <a:r>
              <a:rPr lang="en-US" dirty="0"/>
              <a:t>[[3]]</a:t>
            </a:r>
          </a:p>
          <a:p>
            <a:r>
              <a:rPr lang="en-US" dirty="0"/>
              <a:t>[1] "Hello" "world"</a:t>
            </a:r>
          </a:p>
          <a:p>
            <a:endParaRPr lang="en-US" dirty="0"/>
          </a:p>
          <a:p>
            <a:r>
              <a:rPr lang="en-US" dirty="0"/>
              <a:t>[[4]]</a:t>
            </a:r>
          </a:p>
          <a:p>
            <a:r>
              <a:rPr lang="en-US" dirty="0"/>
              <a:t>[1] 1 5 3</a:t>
            </a:r>
          </a:p>
          <a:p>
            <a:endParaRPr lang="en-US" dirty="0"/>
          </a:p>
          <a:p>
            <a:r>
              <a:rPr lang="en-US" dirty="0"/>
              <a:t>&gt; mode(L2) 	   		# mode() shows the type of the object</a:t>
            </a:r>
          </a:p>
          <a:p>
            <a:r>
              <a:rPr lang="en-US" dirty="0"/>
              <a:t>[1] "list" 		   		# indeed, L2 is a list</a:t>
            </a:r>
          </a:p>
        </p:txBody>
      </p:sp>
    </p:spTree>
    <p:extLst>
      <p:ext uri="{BB962C8B-B14F-4D97-AF65-F5344CB8AC3E}">
        <p14:creationId xmlns:p14="http://schemas.microsoft.com/office/powerpoint/2010/main" val="84499845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CAD6C4-516C-7143-9495-E883984901D8}"/>
              </a:ext>
            </a:extLst>
          </p:cNvPr>
          <p:cNvSpPr txBox="1"/>
          <p:nvPr/>
        </p:nvSpPr>
        <p:spPr>
          <a:xfrm>
            <a:off x="111211" y="135929"/>
            <a:ext cx="8154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Lists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9979354-F08E-C841-914C-E51D46E196EF}"/>
              </a:ext>
            </a:extLst>
          </p:cNvPr>
          <p:cNvCxnSpPr>
            <a:cxnSpLocks/>
          </p:cNvCxnSpPr>
          <p:nvPr/>
        </p:nvCxnSpPr>
        <p:spPr>
          <a:xfrm>
            <a:off x="172993" y="753762"/>
            <a:ext cx="8798012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F725E4B1-D67A-BB4F-B612-3D4854FD62E1}"/>
              </a:ext>
            </a:extLst>
          </p:cNvPr>
          <p:cNvSpPr/>
          <p:nvPr/>
        </p:nvSpPr>
        <p:spPr>
          <a:xfrm>
            <a:off x="172993" y="1041809"/>
            <a:ext cx="8798012" cy="51567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8DAEE0-FE88-6748-8598-1A10F7CBA8C2}"/>
              </a:ext>
            </a:extLst>
          </p:cNvPr>
          <p:cNvSpPr txBox="1"/>
          <p:nvPr/>
        </p:nvSpPr>
        <p:spPr>
          <a:xfrm>
            <a:off x="134070" y="767484"/>
            <a:ext cx="900992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	    </a:t>
            </a:r>
          </a:p>
          <a:p>
            <a:r>
              <a:rPr lang="en-US" dirty="0"/>
              <a:t>&gt; L2[[2]] &lt;- NULL 	   		# setting the second element of the list to NULL</a:t>
            </a:r>
          </a:p>
          <a:p>
            <a:r>
              <a:rPr lang="en-US" dirty="0"/>
              <a:t>&gt; L2 		   		# is the same as deleting the second element</a:t>
            </a:r>
          </a:p>
          <a:p>
            <a:r>
              <a:rPr lang="en-US" dirty="0"/>
              <a:t>[[1]]</a:t>
            </a:r>
          </a:p>
          <a:p>
            <a:r>
              <a:rPr lang="en-GB" dirty="0"/>
              <a:t>[1] 1 2 3</a:t>
            </a:r>
            <a:r>
              <a:rPr lang="mr-IN" dirty="0"/>
              <a:t> </a:t>
            </a:r>
            <a:endParaRPr lang="en-GB" dirty="0"/>
          </a:p>
          <a:p>
            <a:endParaRPr lang="mr-IN" dirty="0"/>
          </a:p>
          <a:p>
            <a:r>
              <a:rPr lang="en-GB" dirty="0"/>
              <a:t>[[2]]</a:t>
            </a:r>
          </a:p>
          <a:p>
            <a:r>
              <a:rPr lang="en-GB" dirty="0"/>
              <a:t>[1] “Hello” “world”</a:t>
            </a:r>
          </a:p>
          <a:p>
            <a:endParaRPr lang="mr-IN" dirty="0"/>
          </a:p>
          <a:p>
            <a:r>
              <a:rPr lang="en-GB" dirty="0"/>
              <a:t>[[3]]</a:t>
            </a:r>
          </a:p>
          <a:p>
            <a:r>
              <a:rPr lang="en-GB" dirty="0"/>
              <a:t>[1] 1 5 3</a:t>
            </a:r>
          </a:p>
        </p:txBody>
      </p:sp>
    </p:spTree>
    <p:extLst>
      <p:ext uri="{BB962C8B-B14F-4D97-AF65-F5344CB8AC3E}">
        <p14:creationId xmlns:p14="http://schemas.microsoft.com/office/powerpoint/2010/main" val="365858892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CAD6C4-516C-7143-9495-E883984901D8}"/>
              </a:ext>
            </a:extLst>
          </p:cNvPr>
          <p:cNvSpPr txBox="1"/>
          <p:nvPr/>
        </p:nvSpPr>
        <p:spPr>
          <a:xfrm>
            <a:off x="111211" y="135929"/>
            <a:ext cx="8154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Lists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9979354-F08E-C841-914C-E51D46E196EF}"/>
              </a:ext>
            </a:extLst>
          </p:cNvPr>
          <p:cNvCxnSpPr>
            <a:cxnSpLocks/>
          </p:cNvCxnSpPr>
          <p:nvPr/>
        </p:nvCxnSpPr>
        <p:spPr>
          <a:xfrm>
            <a:off x="172993" y="753762"/>
            <a:ext cx="8798012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F725E4B1-D67A-BB4F-B612-3D4854FD62E1}"/>
              </a:ext>
            </a:extLst>
          </p:cNvPr>
          <p:cNvSpPr/>
          <p:nvPr/>
        </p:nvSpPr>
        <p:spPr>
          <a:xfrm>
            <a:off x="172993" y="1041809"/>
            <a:ext cx="8798012" cy="51567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8DAEE0-FE88-6748-8598-1A10F7CBA8C2}"/>
              </a:ext>
            </a:extLst>
          </p:cNvPr>
          <p:cNvSpPr txBox="1"/>
          <p:nvPr/>
        </p:nvSpPr>
        <p:spPr>
          <a:xfrm>
            <a:off x="134070" y="767484"/>
            <a:ext cx="9009929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Lists can alternatively be referenced by name instead of by number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the above example, one needs to remember that the matrix in L is the second element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following definition is easier to remember as the elements can be referred to by name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elements of the list are accessed with the $-operator.</a:t>
            </a:r>
          </a:p>
          <a:p>
            <a:endParaRPr lang="en-US" dirty="0"/>
          </a:p>
          <a:p>
            <a:r>
              <a:rPr lang="en-US" dirty="0"/>
              <a:t>&gt; L &lt;- list( v=c(1,5,3), m=matrix(1:6, </a:t>
            </a:r>
            <a:r>
              <a:rPr lang="en-US" dirty="0" err="1"/>
              <a:t>nrow</a:t>
            </a:r>
            <a:r>
              <a:rPr lang="en-US" dirty="0"/>
              <a:t>=3), text=c("Hello", "world") )</a:t>
            </a:r>
          </a:p>
          <a:p>
            <a:endParaRPr lang="en-US" dirty="0"/>
          </a:p>
          <a:p>
            <a:r>
              <a:rPr lang="en-US" dirty="0"/>
              <a:t>&gt; </a:t>
            </a:r>
            <a:r>
              <a:rPr lang="en-US" dirty="0" err="1"/>
              <a:t>L$v</a:t>
            </a:r>
            <a:endParaRPr lang="en-US" dirty="0"/>
          </a:p>
          <a:p>
            <a:r>
              <a:rPr lang="en-US" dirty="0"/>
              <a:t>[1] 1 5 3</a:t>
            </a:r>
          </a:p>
          <a:p>
            <a:endParaRPr lang="en-US" dirty="0"/>
          </a:p>
          <a:p>
            <a:r>
              <a:rPr lang="en-US" dirty="0"/>
              <a:t>&gt; </a:t>
            </a:r>
            <a:r>
              <a:rPr lang="en-US" dirty="0" err="1"/>
              <a:t>L$m</a:t>
            </a:r>
            <a:endParaRPr lang="en-US" dirty="0"/>
          </a:p>
          <a:p>
            <a:r>
              <a:rPr lang="en-US" dirty="0"/>
              <a:t>[,1] [,2]</a:t>
            </a:r>
          </a:p>
          <a:p>
            <a:r>
              <a:rPr lang="en-US" dirty="0"/>
              <a:t>[1,] 1 4</a:t>
            </a:r>
          </a:p>
          <a:p>
            <a:r>
              <a:rPr lang="en-US" dirty="0"/>
              <a:t>[2,] 2 5</a:t>
            </a:r>
          </a:p>
          <a:p>
            <a:r>
              <a:rPr lang="en-US" dirty="0"/>
              <a:t>[3,] 3 6</a:t>
            </a:r>
          </a:p>
          <a:p>
            <a:endParaRPr lang="en-US" dirty="0"/>
          </a:p>
          <a:p>
            <a:r>
              <a:rPr lang="en-US" dirty="0"/>
              <a:t>&gt; </a:t>
            </a:r>
            <a:r>
              <a:rPr lang="en-US" dirty="0" err="1"/>
              <a:t>L$text</a:t>
            </a:r>
            <a:endParaRPr lang="en-US" dirty="0"/>
          </a:p>
          <a:p>
            <a:r>
              <a:rPr lang="en-US" dirty="0"/>
              <a:t>[1] "Hello" "world"</a:t>
            </a:r>
          </a:p>
        </p:txBody>
      </p:sp>
    </p:spTree>
    <p:extLst>
      <p:ext uri="{BB962C8B-B14F-4D97-AF65-F5344CB8AC3E}">
        <p14:creationId xmlns:p14="http://schemas.microsoft.com/office/powerpoint/2010/main" val="6466413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1CBBDFD-CEAB-3C49-ADA2-0FB85B7E9D3E}"/>
              </a:ext>
            </a:extLst>
          </p:cNvPr>
          <p:cNvSpPr txBox="1"/>
          <p:nvPr/>
        </p:nvSpPr>
        <p:spPr>
          <a:xfrm>
            <a:off x="111211" y="135929"/>
            <a:ext cx="61009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Helvetica" pitchFamily="2" charset="0"/>
              </a:rPr>
              <a:t>Types of Big Data analytical methods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4864BA0-8F29-1945-8B4F-4BB0391A8156}"/>
              </a:ext>
            </a:extLst>
          </p:cNvPr>
          <p:cNvCxnSpPr>
            <a:cxnSpLocks/>
          </p:cNvCxnSpPr>
          <p:nvPr/>
        </p:nvCxnSpPr>
        <p:spPr>
          <a:xfrm>
            <a:off x="172993" y="753762"/>
            <a:ext cx="8798012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787843C-C669-B74D-83BD-8723DA838731}"/>
              </a:ext>
            </a:extLst>
          </p:cNvPr>
          <p:cNvSpPr txBox="1"/>
          <p:nvPr/>
        </p:nvSpPr>
        <p:spPr>
          <a:xfrm>
            <a:off x="172993" y="6445072"/>
            <a:ext cx="33593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 Sivarajah et al., </a:t>
            </a:r>
            <a:r>
              <a:rPr lang="en-US" sz="1200" i="1" dirty="0"/>
              <a:t>Journal of Business Research</a:t>
            </a:r>
            <a:r>
              <a:rPr lang="en-US" sz="1200" dirty="0"/>
              <a:t>, 2017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7497DD-CD28-D945-8D1A-71FDD5CDEC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621" y="939130"/>
            <a:ext cx="7599405" cy="5283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04733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CAD6C4-516C-7143-9495-E883984901D8}"/>
              </a:ext>
            </a:extLst>
          </p:cNvPr>
          <p:cNvSpPr txBox="1"/>
          <p:nvPr/>
        </p:nvSpPr>
        <p:spPr>
          <a:xfrm>
            <a:off x="111211" y="135929"/>
            <a:ext cx="8154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Lists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9979354-F08E-C841-914C-E51D46E196EF}"/>
              </a:ext>
            </a:extLst>
          </p:cNvPr>
          <p:cNvCxnSpPr>
            <a:cxnSpLocks/>
          </p:cNvCxnSpPr>
          <p:nvPr/>
        </p:nvCxnSpPr>
        <p:spPr>
          <a:xfrm>
            <a:off x="172993" y="753762"/>
            <a:ext cx="8798012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F725E4B1-D67A-BB4F-B612-3D4854FD62E1}"/>
              </a:ext>
            </a:extLst>
          </p:cNvPr>
          <p:cNvSpPr/>
          <p:nvPr/>
        </p:nvSpPr>
        <p:spPr>
          <a:xfrm>
            <a:off x="172993" y="1041809"/>
            <a:ext cx="8798012" cy="51567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8DAEE0-FE88-6748-8598-1A10F7CBA8C2}"/>
              </a:ext>
            </a:extLst>
          </p:cNvPr>
          <p:cNvSpPr txBox="1"/>
          <p:nvPr/>
        </p:nvSpPr>
        <p:spPr>
          <a:xfrm>
            <a:off x="134070" y="767484"/>
            <a:ext cx="900992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US" dirty="0"/>
              <a:t>&gt; </a:t>
            </a:r>
            <a:r>
              <a:rPr lang="en-US" dirty="0" err="1"/>
              <a:t>L$m</a:t>
            </a:r>
            <a:r>
              <a:rPr lang="en-US" dirty="0"/>
              <a:t>[2,1] 		# </a:t>
            </a:r>
            <a:r>
              <a:rPr lang="en-US" dirty="0" err="1"/>
              <a:t>L$m</a:t>
            </a:r>
            <a:r>
              <a:rPr lang="en-US" dirty="0"/>
              <a:t> is a matrix which can be referenced with []</a:t>
            </a:r>
          </a:p>
          <a:p>
            <a:r>
              <a:rPr lang="en-US" dirty="0"/>
              <a:t>[1] 2</a:t>
            </a:r>
          </a:p>
          <a:p>
            <a:endParaRPr lang="en-US" dirty="0"/>
          </a:p>
          <a:p>
            <a:r>
              <a:rPr lang="en-US" dirty="0"/>
              <a:t>&gt; </a:t>
            </a:r>
            <a:r>
              <a:rPr lang="en-US" dirty="0" err="1"/>
              <a:t>L$text</a:t>
            </a:r>
            <a:r>
              <a:rPr lang="en-US" dirty="0"/>
              <a:t>[2]</a:t>
            </a:r>
          </a:p>
          <a:p>
            <a:r>
              <a:rPr lang="en-US" dirty="0"/>
              <a:t>[1] "world"</a:t>
            </a:r>
          </a:p>
          <a:p>
            <a:endParaRPr lang="en-US" dirty="0"/>
          </a:p>
          <a:p>
            <a:r>
              <a:rPr lang="en-US" dirty="0"/>
              <a:t>&gt; L[[1]]			 # referencing by number still works</a:t>
            </a:r>
          </a:p>
          <a:p>
            <a:r>
              <a:rPr lang="en-US" dirty="0"/>
              <a:t>[1] 1 5 3</a:t>
            </a:r>
          </a:p>
        </p:txBody>
      </p:sp>
    </p:spTree>
    <p:extLst>
      <p:ext uri="{BB962C8B-B14F-4D97-AF65-F5344CB8AC3E}">
        <p14:creationId xmlns:p14="http://schemas.microsoft.com/office/powerpoint/2010/main" val="255213742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CAD6C4-516C-7143-9495-E883984901D8}"/>
              </a:ext>
            </a:extLst>
          </p:cNvPr>
          <p:cNvSpPr txBox="1"/>
          <p:nvPr/>
        </p:nvSpPr>
        <p:spPr>
          <a:xfrm>
            <a:off x="111211" y="135929"/>
            <a:ext cx="19477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Data frames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9979354-F08E-C841-914C-E51D46E196EF}"/>
              </a:ext>
            </a:extLst>
          </p:cNvPr>
          <p:cNvCxnSpPr>
            <a:cxnSpLocks/>
          </p:cNvCxnSpPr>
          <p:nvPr/>
        </p:nvCxnSpPr>
        <p:spPr>
          <a:xfrm>
            <a:off x="172993" y="753762"/>
            <a:ext cx="8798012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F725E4B1-D67A-BB4F-B612-3D4854FD62E1}"/>
              </a:ext>
            </a:extLst>
          </p:cNvPr>
          <p:cNvSpPr/>
          <p:nvPr/>
        </p:nvSpPr>
        <p:spPr>
          <a:xfrm>
            <a:off x="172993" y="1041808"/>
            <a:ext cx="8798012" cy="555386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8DAEE0-FE88-6748-8598-1A10F7CBA8C2}"/>
              </a:ext>
            </a:extLst>
          </p:cNvPr>
          <p:cNvSpPr txBox="1"/>
          <p:nvPr/>
        </p:nvSpPr>
        <p:spPr>
          <a:xfrm>
            <a:off x="134070" y="767484"/>
            <a:ext cx="9009929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 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 frames are the typical R representation of data sets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 frames are lists with the constraint that all elements are vectors of the same length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command </a:t>
            </a:r>
            <a:r>
              <a:rPr lang="en-US" dirty="0" err="1"/>
              <a:t>data.frame</a:t>
            </a:r>
            <a:r>
              <a:rPr lang="en-US" dirty="0"/>
              <a:t>() creates a data frame</a:t>
            </a:r>
          </a:p>
          <a:p>
            <a:endParaRPr lang="en-US" dirty="0"/>
          </a:p>
          <a:p>
            <a:r>
              <a:rPr lang="en-US" dirty="0"/>
              <a:t>&gt; </a:t>
            </a:r>
            <a:r>
              <a:rPr lang="en-GB" dirty="0"/>
              <a:t>group &lt;- </a:t>
            </a:r>
            <a:r>
              <a:rPr lang="en-GB" dirty="0" err="1"/>
              <a:t>data.frame</a:t>
            </a:r>
            <a:r>
              <a:rPr lang="en-GB" dirty="0"/>
              <a:t>(name = c("Hans", "Caro", "Lars", "Ines", "Samira", "Peter", "Sarah"), 		     gender = c("male", "female", "male", "female", "female", "male", 			    "female"), </a:t>
            </a:r>
            <a:r>
              <a:rPr lang="en-GB" dirty="0" err="1"/>
              <a:t>favourite_colour</a:t>
            </a:r>
            <a:r>
              <a:rPr lang="en-GB" dirty="0"/>
              <a:t> = c("green", "blue", "yellow", "black", 			    "yellow", "green", "black"), </a:t>
            </a:r>
          </a:p>
          <a:p>
            <a:r>
              <a:rPr lang="en-GB" dirty="0"/>
              <a:t>		    income = c(800,1233,2400,4000,2899,1100,1900) ) </a:t>
            </a:r>
          </a:p>
          <a:p>
            <a:r>
              <a:rPr lang="en-US" dirty="0"/>
              <a:t>&gt; group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 …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9984705"/>
              </p:ext>
            </p:extLst>
          </p:nvPr>
        </p:nvGraphicFramePr>
        <p:xfrm>
          <a:off x="172993" y="3896525"/>
          <a:ext cx="5840945" cy="21945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94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24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7832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5228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0844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4551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gender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favourite_colour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tabLst>
                          <a:tab pos="885825" algn="l"/>
                          <a:tab pos="973138" algn="l"/>
                          <a:tab pos="1235075" algn="l"/>
                        </a:tabLst>
                      </a:pPr>
                      <a:r>
                        <a:rPr lang="en-US" dirty="0"/>
                        <a:t>income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5517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Hans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5517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female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5517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Lars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yellow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2400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5517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female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black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5517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Samira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female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yellow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2899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5769511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CAD6C4-516C-7143-9495-E883984901D8}"/>
              </a:ext>
            </a:extLst>
          </p:cNvPr>
          <p:cNvSpPr txBox="1"/>
          <p:nvPr/>
        </p:nvSpPr>
        <p:spPr>
          <a:xfrm>
            <a:off x="111211" y="135929"/>
            <a:ext cx="19477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Data frames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9979354-F08E-C841-914C-E51D46E196EF}"/>
              </a:ext>
            </a:extLst>
          </p:cNvPr>
          <p:cNvCxnSpPr>
            <a:cxnSpLocks/>
          </p:cNvCxnSpPr>
          <p:nvPr/>
        </p:nvCxnSpPr>
        <p:spPr>
          <a:xfrm>
            <a:off x="172993" y="753762"/>
            <a:ext cx="8798012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F725E4B1-D67A-BB4F-B612-3D4854FD62E1}"/>
              </a:ext>
            </a:extLst>
          </p:cNvPr>
          <p:cNvSpPr/>
          <p:nvPr/>
        </p:nvSpPr>
        <p:spPr>
          <a:xfrm>
            <a:off x="172993" y="848376"/>
            <a:ext cx="8798012" cy="586721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8DAEE0-FE88-6748-8598-1A10F7CBA8C2}"/>
              </a:ext>
            </a:extLst>
          </p:cNvPr>
          <p:cNvSpPr txBox="1"/>
          <p:nvPr/>
        </p:nvSpPr>
        <p:spPr>
          <a:xfrm>
            <a:off x="172993" y="848376"/>
            <a:ext cx="9009929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&gt; </a:t>
            </a:r>
            <a:r>
              <a:rPr lang="en-US" dirty="0" err="1"/>
              <a:t>group$income</a:t>
            </a:r>
            <a:endParaRPr lang="en-US" dirty="0"/>
          </a:p>
          <a:p>
            <a:r>
              <a:rPr lang="en-US" dirty="0"/>
              <a:t>[1] 800 1233 2400 4000 2899 1100 1900 …</a:t>
            </a:r>
          </a:p>
          <a:p>
            <a:endParaRPr lang="en-US" dirty="0"/>
          </a:p>
          <a:p>
            <a:r>
              <a:rPr lang="en-US" dirty="0"/>
              <a:t>&gt; </a:t>
            </a:r>
            <a:r>
              <a:rPr lang="en-US" dirty="0" err="1"/>
              <a:t>group$gender</a:t>
            </a:r>
            <a:r>
              <a:rPr lang="en-US" dirty="0"/>
              <a:t>[2]</a:t>
            </a:r>
          </a:p>
          <a:p>
            <a:r>
              <a:rPr lang="en-US" dirty="0"/>
              <a:t>[1] female</a:t>
            </a:r>
          </a:p>
          <a:p>
            <a:endParaRPr lang="en-US" dirty="0"/>
          </a:p>
          <a:p>
            <a:r>
              <a:rPr lang="en-US" dirty="0"/>
              <a:t>&gt; group[,1]</a:t>
            </a:r>
          </a:p>
          <a:p>
            <a:r>
              <a:rPr lang="en-US" dirty="0"/>
              <a:t>name</a:t>
            </a:r>
          </a:p>
          <a:p>
            <a:r>
              <a:rPr lang="en-US" dirty="0"/>
              <a:t>1 Hans</a:t>
            </a:r>
          </a:p>
          <a:p>
            <a:r>
              <a:rPr lang="en-US" dirty="0"/>
              <a:t>2 Caro</a:t>
            </a:r>
          </a:p>
          <a:p>
            <a:r>
              <a:rPr lang="en-US" dirty="0"/>
              <a:t>3 Lars</a:t>
            </a:r>
          </a:p>
          <a:p>
            <a:r>
              <a:rPr lang="en-US" dirty="0"/>
              <a:t>4 Ines</a:t>
            </a:r>
          </a:p>
          <a:p>
            <a:r>
              <a:rPr lang="en-US" dirty="0"/>
              <a:t>5 Samira</a:t>
            </a:r>
          </a:p>
          <a:p>
            <a:r>
              <a:rPr lang="en-US" dirty="0"/>
              <a:t>…</a:t>
            </a:r>
          </a:p>
          <a:p>
            <a:endParaRPr lang="en-US" dirty="0"/>
          </a:p>
          <a:p>
            <a:r>
              <a:rPr lang="en-US" dirty="0"/>
              <a:t>&gt; </a:t>
            </a:r>
            <a:r>
              <a:rPr lang="en-US" dirty="0" err="1"/>
              <a:t>group$name</a:t>
            </a:r>
            <a:endParaRPr lang="en-US" dirty="0"/>
          </a:p>
          <a:p>
            <a:r>
              <a:rPr lang="en-US" dirty="0"/>
              <a:t>[1] Hans Caro Lars Ines Samira Peter Sarah</a:t>
            </a:r>
          </a:p>
          <a:p>
            <a:endParaRPr lang="en-US" dirty="0"/>
          </a:p>
          <a:p>
            <a:r>
              <a:rPr lang="en-US" dirty="0"/>
              <a:t>&gt; group[1,]</a:t>
            </a:r>
          </a:p>
          <a:p>
            <a:r>
              <a:rPr lang="en-US" dirty="0"/>
              <a:t>name gender </a:t>
            </a:r>
            <a:r>
              <a:rPr lang="en-US" dirty="0" err="1"/>
              <a:t>favourite_colour</a:t>
            </a:r>
            <a:r>
              <a:rPr lang="en-US" dirty="0"/>
              <a:t> income</a:t>
            </a:r>
          </a:p>
          <a:p>
            <a:r>
              <a:rPr lang="en-US" dirty="0"/>
              <a:t>1 Hans male green 800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904172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CAD6C4-516C-7143-9495-E883984901D8}"/>
              </a:ext>
            </a:extLst>
          </p:cNvPr>
          <p:cNvSpPr txBox="1"/>
          <p:nvPr/>
        </p:nvSpPr>
        <p:spPr>
          <a:xfrm>
            <a:off x="111211" y="135929"/>
            <a:ext cx="19477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Data frames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9979354-F08E-C841-914C-E51D46E196EF}"/>
              </a:ext>
            </a:extLst>
          </p:cNvPr>
          <p:cNvCxnSpPr>
            <a:cxnSpLocks/>
          </p:cNvCxnSpPr>
          <p:nvPr/>
        </p:nvCxnSpPr>
        <p:spPr>
          <a:xfrm>
            <a:off x="172993" y="753762"/>
            <a:ext cx="8798012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F725E4B1-D67A-BB4F-B612-3D4854FD62E1}"/>
              </a:ext>
            </a:extLst>
          </p:cNvPr>
          <p:cNvSpPr/>
          <p:nvPr/>
        </p:nvSpPr>
        <p:spPr>
          <a:xfrm>
            <a:off x="172993" y="1041809"/>
            <a:ext cx="8798012" cy="37778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8DAEE0-FE88-6748-8598-1A10F7CBA8C2}"/>
              </a:ext>
            </a:extLst>
          </p:cNvPr>
          <p:cNvSpPr txBox="1"/>
          <p:nvPr/>
        </p:nvSpPr>
        <p:spPr>
          <a:xfrm>
            <a:off x="134070" y="1031259"/>
            <a:ext cx="900992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 frames usually accommodate large data sets which are difficult to get an overview of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command </a:t>
            </a:r>
            <a:r>
              <a:rPr lang="en-US" dirty="0" err="1"/>
              <a:t>str</a:t>
            </a:r>
            <a:r>
              <a:rPr lang="en-US" dirty="0"/>
              <a:t>() gives an overview of all variables in the data frame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command summary() prints a summary of the data frame</a:t>
            </a:r>
          </a:p>
          <a:p>
            <a:endParaRPr lang="en-US" dirty="0"/>
          </a:p>
          <a:p>
            <a:r>
              <a:rPr lang="en-US" dirty="0"/>
              <a:t>&gt; </a:t>
            </a:r>
            <a:r>
              <a:rPr lang="en-US" dirty="0" err="1"/>
              <a:t>str</a:t>
            </a:r>
            <a:r>
              <a:rPr lang="en-US" dirty="0"/>
              <a:t>(group)</a:t>
            </a:r>
          </a:p>
          <a:p>
            <a:r>
              <a:rPr lang="en-US" dirty="0"/>
              <a:t>'</a:t>
            </a:r>
            <a:r>
              <a:rPr lang="en-US" dirty="0" err="1"/>
              <a:t>data.frame</a:t>
            </a:r>
            <a:r>
              <a:rPr lang="en-US" dirty="0"/>
              <a:t>': 7 obs. of 4 variables:</a:t>
            </a:r>
          </a:p>
          <a:p>
            <a:r>
              <a:rPr lang="en-US" dirty="0"/>
              <a:t>$ name : Factor w/ 7 levels "</a:t>
            </a:r>
            <a:r>
              <a:rPr lang="en-US" dirty="0" err="1"/>
              <a:t>Caro","Hans</a:t>
            </a:r>
            <a:r>
              <a:rPr lang="en-US" dirty="0"/>
              <a:t>",..: 2 1 4 3 6 5 7</a:t>
            </a:r>
          </a:p>
          <a:p>
            <a:r>
              <a:rPr lang="en-US" dirty="0"/>
              <a:t>$ gender : Factor w/ 2 levels "female","male",..:3 1 2 1 1 3 1</a:t>
            </a:r>
          </a:p>
          <a:p>
            <a:r>
              <a:rPr lang="en-US" dirty="0"/>
              <a:t>$ </a:t>
            </a:r>
            <a:r>
              <a:rPr lang="en-US" dirty="0" err="1"/>
              <a:t>favourite_colour</a:t>
            </a:r>
            <a:r>
              <a:rPr lang="en-US" dirty="0"/>
              <a:t>: Factor w/ 4 levels "</a:t>
            </a:r>
            <a:r>
              <a:rPr lang="en-US" dirty="0" err="1"/>
              <a:t>black","blue</a:t>
            </a:r>
            <a:r>
              <a:rPr lang="en-US" dirty="0"/>
              <a:t>",..: 3 2 4 1 4 3 1</a:t>
            </a:r>
          </a:p>
          <a:p>
            <a:r>
              <a:rPr lang="en-US" dirty="0"/>
              <a:t>$ income : </a:t>
            </a:r>
            <a:r>
              <a:rPr lang="en-US" dirty="0" err="1"/>
              <a:t>num</a:t>
            </a:r>
            <a:r>
              <a:rPr lang="en-US" dirty="0"/>
              <a:t> 800 1233 2400 4000 2899 ...</a:t>
            </a:r>
          </a:p>
          <a:p>
            <a:endParaRPr lang="en-US" dirty="0"/>
          </a:p>
          <a:p>
            <a:r>
              <a:rPr lang="en-US" dirty="0"/>
              <a:t>&gt; summary(group)</a:t>
            </a:r>
          </a:p>
        </p:txBody>
      </p:sp>
    </p:spTree>
    <p:extLst>
      <p:ext uri="{BB962C8B-B14F-4D97-AF65-F5344CB8AC3E}">
        <p14:creationId xmlns:p14="http://schemas.microsoft.com/office/powerpoint/2010/main" val="92221828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CAD6C4-516C-7143-9495-E883984901D8}"/>
              </a:ext>
            </a:extLst>
          </p:cNvPr>
          <p:cNvSpPr txBox="1"/>
          <p:nvPr/>
        </p:nvSpPr>
        <p:spPr>
          <a:xfrm>
            <a:off x="111211" y="135929"/>
            <a:ext cx="19477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Data frames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9979354-F08E-C841-914C-E51D46E196EF}"/>
              </a:ext>
            </a:extLst>
          </p:cNvPr>
          <p:cNvCxnSpPr>
            <a:cxnSpLocks/>
          </p:cNvCxnSpPr>
          <p:nvPr/>
        </p:nvCxnSpPr>
        <p:spPr>
          <a:xfrm>
            <a:off x="172993" y="753762"/>
            <a:ext cx="8798012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F725E4B1-D67A-BB4F-B612-3D4854FD62E1}"/>
              </a:ext>
            </a:extLst>
          </p:cNvPr>
          <p:cNvSpPr/>
          <p:nvPr/>
        </p:nvSpPr>
        <p:spPr>
          <a:xfrm>
            <a:off x="172993" y="1041809"/>
            <a:ext cx="8798012" cy="51567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8DAEE0-FE88-6748-8598-1A10F7CBA8C2}"/>
              </a:ext>
            </a:extLst>
          </p:cNvPr>
          <p:cNvSpPr txBox="1"/>
          <p:nvPr/>
        </p:nvSpPr>
        <p:spPr>
          <a:xfrm>
            <a:off x="134070" y="749905"/>
            <a:ext cx="9009929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Writing 'group$' all the time is tiring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 avoid this say attach(group).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command copies 'group' into the search path of R (imagine a place where R looks for variables) so that all can be found without mentioning 'group$’.</a:t>
            </a:r>
          </a:p>
          <a:p>
            <a:endParaRPr lang="en-US" dirty="0"/>
          </a:p>
          <a:p>
            <a:r>
              <a:rPr lang="en-US" dirty="0"/>
              <a:t>&gt; gender[2]</a:t>
            </a:r>
          </a:p>
          <a:p>
            <a:r>
              <a:rPr lang="en-US" dirty="0"/>
              <a:t>Error: object "gender" not found</a:t>
            </a:r>
          </a:p>
          <a:p>
            <a:endParaRPr lang="en-US" dirty="0"/>
          </a:p>
          <a:p>
            <a:r>
              <a:rPr lang="en-US" dirty="0"/>
              <a:t>&gt; attach(group) 		              # copy 'group' into the search path</a:t>
            </a:r>
          </a:p>
          <a:p>
            <a:endParaRPr lang="en-US" dirty="0"/>
          </a:p>
          <a:p>
            <a:r>
              <a:rPr lang="en-US" dirty="0"/>
              <a:t>&gt; gender[2] 		              # 'gender' is now a known variable</a:t>
            </a:r>
          </a:p>
          <a:p>
            <a:r>
              <a:rPr lang="en-US" dirty="0"/>
              <a:t>[1] female</a:t>
            </a:r>
          </a:p>
          <a:p>
            <a:r>
              <a:rPr lang="en-US" dirty="0"/>
              <a:t>Levels: female male</a:t>
            </a:r>
          </a:p>
          <a:p>
            <a:endParaRPr lang="en-US" dirty="0"/>
          </a:p>
          <a:p>
            <a:r>
              <a:rPr lang="en-US" dirty="0"/>
              <a:t>&gt; name[3]</a:t>
            </a:r>
          </a:p>
          <a:p>
            <a:r>
              <a:rPr lang="en-US" dirty="0"/>
              <a:t>[1] Lars</a:t>
            </a:r>
          </a:p>
          <a:p>
            <a:r>
              <a:rPr lang="en-US" dirty="0"/>
              <a:t>Levels: Caro Hans Ines Lars Samira</a:t>
            </a:r>
          </a:p>
        </p:txBody>
      </p:sp>
    </p:spTree>
    <p:extLst>
      <p:ext uri="{BB962C8B-B14F-4D97-AF65-F5344CB8AC3E}">
        <p14:creationId xmlns:p14="http://schemas.microsoft.com/office/powerpoint/2010/main" val="201928375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CAD6C4-516C-7143-9495-E883984901D8}"/>
              </a:ext>
            </a:extLst>
          </p:cNvPr>
          <p:cNvSpPr txBox="1"/>
          <p:nvPr/>
        </p:nvSpPr>
        <p:spPr>
          <a:xfrm>
            <a:off x="111211" y="135929"/>
            <a:ext cx="19477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Data frames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9979354-F08E-C841-914C-E51D46E196EF}"/>
              </a:ext>
            </a:extLst>
          </p:cNvPr>
          <p:cNvCxnSpPr>
            <a:cxnSpLocks/>
          </p:cNvCxnSpPr>
          <p:nvPr/>
        </p:nvCxnSpPr>
        <p:spPr>
          <a:xfrm>
            <a:off x="172993" y="753762"/>
            <a:ext cx="8798012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F725E4B1-D67A-BB4F-B612-3D4854FD62E1}"/>
              </a:ext>
            </a:extLst>
          </p:cNvPr>
          <p:cNvSpPr/>
          <p:nvPr/>
        </p:nvSpPr>
        <p:spPr>
          <a:xfrm>
            <a:off x="172993" y="1041809"/>
            <a:ext cx="8798012" cy="40461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8DAEE0-FE88-6748-8598-1A10F7CBA8C2}"/>
              </a:ext>
            </a:extLst>
          </p:cNvPr>
          <p:cNvSpPr txBox="1"/>
          <p:nvPr/>
        </p:nvSpPr>
        <p:spPr>
          <a:xfrm>
            <a:off x="172993" y="808227"/>
            <a:ext cx="9009929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 </a:t>
            </a:r>
          </a:p>
          <a:p>
            <a:r>
              <a:rPr lang="en-US" dirty="0"/>
              <a:t>&gt; name[3] &lt;- "Samira”	             # this only changes the copy of group in the search path</a:t>
            </a:r>
          </a:p>
          <a:p>
            <a:r>
              <a:rPr lang="en-US" dirty="0"/>
              <a:t>&gt; name</a:t>
            </a:r>
          </a:p>
          <a:p>
            <a:r>
              <a:rPr lang="en-US" dirty="0"/>
              <a:t>[1] Hans Caro Samira Ines Samira Peter Sarah</a:t>
            </a:r>
          </a:p>
          <a:p>
            <a:r>
              <a:rPr lang="en-US" dirty="0"/>
              <a:t>Levels: Caro Hans Ines Lars Peter Samira Sarah</a:t>
            </a:r>
          </a:p>
          <a:p>
            <a:endParaRPr lang="en-US" dirty="0"/>
          </a:p>
          <a:p>
            <a:r>
              <a:rPr lang="en-US" dirty="0"/>
              <a:t>&gt; </a:t>
            </a:r>
            <a:r>
              <a:rPr lang="en-US" dirty="0" err="1"/>
              <a:t>group$name</a:t>
            </a:r>
            <a:r>
              <a:rPr lang="en-US" dirty="0"/>
              <a:t> 		            # the original 'group' remains unchanged</a:t>
            </a:r>
          </a:p>
          <a:p>
            <a:r>
              <a:rPr lang="en-US" dirty="0"/>
              <a:t>[1] Hans Caro Lars Ines Samira Peter Sarah</a:t>
            </a:r>
          </a:p>
          <a:p>
            <a:r>
              <a:rPr lang="en-US" dirty="0"/>
              <a:t>Levels: Caro Hans Ines Lars Peter Samira Sarah</a:t>
            </a:r>
          </a:p>
          <a:p>
            <a:endParaRPr lang="en-US" dirty="0"/>
          </a:p>
          <a:p>
            <a:r>
              <a:rPr lang="en-US" dirty="0"/>
              <a:t>&gt; detach(group)                                   # removes 'group' from the search path</a:t>
            </a:r>
          </a:p>
          <a:p>
            <a:r>
              <a:rPr lang="en-US" dirty="0"/>
              <a:t>&gt; name[3]      		           # after detach(group), 'name' is no longer known</a:t>
            </a:r>
          </a:p>
          <a:p>
            <a:r>
              <a:rPr lang="en-US" dirty="0"/>
              <a:t>Error: object "name" not found</a:t>
            </a:r>
          </a:p>
          <a:p>
            <a:r>
              <a:rPr lang="en-US" dirty="0"/>
              <a:t> &gt; gender[2]</a:t>
            </a:r>
          </a:p>
          <a:p>
            <a:r>
              <a:rPr lang="en-US" dirty="0"/>
              <a:t>Error: object "gender" not found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1E77950-87B3-0A4B-A3DC-26C727904C1E}"/>
              </a:ext>
            </a:extLst>
          </p:cNvPr>
          <p:cNvSpPr txBox="1"/>
          <p:nvPr/>
        </p:nvSpPr>
        <p:spPr>
          <a:xfrm>
            <a:off x="1700954" y="5501428"/>
            <a:ext cx="55172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You should never use “attach”!</a:t>
            </a:r>
          </a:p>
        </p:txBody>
      </p:sp>
    </p:spTree>
    <p:extLst>
      <p:ext uri="{BB962C8B-B14F-4D97-AF65-F5344CB8AC3E}">
        <p14:creationId xmlns:p14="http://schemas.microsoft.com/office/powerpoint/2010/main" val="3290358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CAD6C4-516C-7143-9495-E883984901D8}"/>
              </a:ext>
            </a:extLst>
          </p:cNvPr>
          <p:cNvSpPr txBox="1"/>
          <p:nvPr/>
        </p:nvSpPr>
        <p:spPr>
          <a:xfrm>
            <a:off x="111211" y="135929"/>
            <a:ext cx="19477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Data frames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9979354-F08E-C841-914C-E51D46E196EF}"/>
              </a:ext>
            </a:extLst>
          </p:cNvPr>
          <p:cNvCxnSpPr>
            <a:cxnSpLocks/>
          </p:cNvCxnSpPr>
          <p:nvPr/>
        </p:nvCxnSpPr>
        <p:spPr>
          <a:xfrm>
            <a:off x="172993" y="753762"/>
            <a:ext cx="8798012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F725E4B1-D67A-BB4F-B612-3D4854FD62E1}"/>
              </a:ext>
            </a:extLst>
          </p:cNvPr>
          <p:cNvSpPr/>
          <p:nvPr/>
        </p:nvSpPr>
        <p:spPr>
          <a:xfrm>
            <a:off x="172993" y="923822"/>
            <a:ext cx="8798012" cy="53632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8DAEE0-FE88-6748-8598-1A10F7CBA8C2}"/>
              </a:ext>
            </a:extLst>
          </p:cNvPr>
          <p:cNvSpPr txBox="1"/>
          <p:nvPr/>
        </p:nvSpPr>
        <p:spPr>
          <a:xfrm>
            <a:off x="207817" y="646204"/>
            <a:ext cx="9009929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Looking at 'group' one might think that people with </a:t>
            </a:r>
            <a:r>
              <a:rPr lang="en-US" dirty="0" err="1"/>
              <a:t>favourite</a:t>
            </a:r>
            <a:r>
              <a:rPr lang="en-US" dirty="0"/>
              <a:t> </a:t>
            </a:r>
            <a:r>
              <a:rPr lang="en-US" dirty="0" err="1"/>
              <a:t>colour</a:t>
            </a:r>
            <a:r>
              <a:rPr lang="en-US" dirty="0"/>
              <a:t> 'yellow' have a higher</a:t>
            </a:r>
          </a:p>
          <a:p>
            <a:pPr indent="279400"/>
            <a:r>
              <a:rPr lang="en-US" dirty="0"/>
              <a:t>income.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 investigate this, we wish to select the subset of 'group' with </a:t>
            </a:r>
            <a:r>
              <a:rPr lang="en-US" dirty="0" err="1"/>
              <a:t>favourite</a:t>
            </a:r>
            <a:r>
              <a:rPr lang="en-US" dirty="0"/>
              <a:t> </a:t>
            </a:r>
            <a:r>
              <a:rPr lang="en-US" dirty="0" err="1"/>
              <a:t>colour</a:t>
            </a:r>
            <a:r>
              <a:rPr lang="en-US" dirty="0"/>
              <a:t> 'yellow’.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could be done with logical operators and functions.</a:t>
            </a:r>
          </a:p>
          <a:p>
            <a:endParaRPr lang="en-US" dirty="0"/>
          </a:p>
          <a:p>
            <a:r>
              <a:rPr lang="en-US" dirty="0"/>
              <a:t>&gt; group[group[["</a:t>
            </a:r>
            <a:r>
              <a:rPr lang="en-US" dirty="0" err="1"/>
              <a:t>favourite_colour</a:t>
            </a:r>
            <a:r>
              <a:rPr lang="en-US" dirty="0"/>
              <a:t>"]]=="yellow",]</a:t>
            </a:r>
          </a:p>
          <a:p>
            <a:r>
              <a:rPr lang="en-US" dirty="0"/>
              <a:t>name gender </a:t>
            </a:r>
            <a:r>
              <a:rPr lang="en-US" dirty="0" err="1"/>
              <a:t>favourite_colour</a:t>
            </a:r>
            <a:r>
              <a:rPr lang="en-US" dirty="0"/>
              <a:t> income</a:t>
            </a:r>
          </a:p>
          <a:p>
            <a:r>
              <a:rPr lang="en-US" dirty="0"/>
              <a:t>3 Lars male yellow 2400</a:t>
            </a:r>
          </a:p>
          <a:p>
            <a:r>
              <a:rPr lang="en-US" dirty="0"/>
              <a:t>5 Samira female yellow 2899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more convenient solution is provided by the command subset():</a:t>
            </a:r>
          </a:p>
          <a:p>
            <a:r>
              <a:rPr lang="en-US" dirty="0"/>
              <a:t>&gt; subset(</a:t>
            </a:r>
            <a:r>
              <a:rPr lang="en-US" dirty="0" err="1"/>
              <a:t>group,favourite_colour</a:t>
            </a:r>
            <a:r>
              <a:rPr lang="en-US" dirty="0"/>
              <a:t>=="yellow")</a:t>
            </a:r>
          </a:p>
          <a:p>
            <a:r>
              <a:rPr lang="en-US" dirty="0"/>
              <a:t>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Of course the column of the </a:t>
            </a:r>
            <a:r>
              <a:rPr lang="en-US" dirty="0" err="1"/>
              <a:t>favourite</a:t>
            </a:r>
            <a:r>
              <a:rPr lang="en-US" dirty="0"/>
              <a:t> </a:t>
            </a:r>
            <a:r>
              <a:rPr lang="en-US" dirty="0" err="1"/>
              <a:t>colour</a:t>
            </a:r>
            <a:r>
              <a:rPr lang="en-US" dirty="0"/>
              <a:t> is identically 'yellow' so we do not need it.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delete it by selecting everything except the third column.</a:t>
            </a:r>
          </a:p>
          <a:p>
            <a:r>
              <a:rPr lang="en-US" dirty="0"/>
              <a:t>&gt; subset(</a:t>
            </a:r>
            <a:r>
              <a:rPr lang="en-US" dirty="0" err="1"/>
              <a:t>group,favourite_colour</a:t>
            </a:r>
            <a:r>
              <a:rPr lang="en-US" dirty="0"/>
              <a:t>=="</a:t>
            </a:r>
            <a:r>
              <a:rPr lang="en-US" dirty="0" err="1"/>
              <a:t>yellow",select</a:t>
            </a:r>
            <a:r>
              <a:rPr lang="en-US" dirty="0"/>
              <a:t>=-3)</a:t>
            </a:r>
          </a:p>
          <a:p>
            <a:r>
              <a:rPr lang="en-US" dirty="0"/>
              <a:t>name gender income</a:t>
            </a:r>
          </a:p>
          <a:p>
            <a:r>
              <a:rPr lang="en-US" dirty="0"/>
              <a:t>3 Lars male 2400</a:t>
            </a:r>
          </a:p>
          <a:p>
            <a:r>
              <a:rPr lang="en-US" dirty="0"/>
              <a:t>5 Samira female 2899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59974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CAD6C4-516C-7143-9495-E883984901D8}"/>
              </a:ext>
            </a:extLst>
          </p:cNvPr>
          <p:cNvSpPr txBox="1"/>
          <p:nvPr/>
        </p:nvSpPr>
        <p:spPr>
          <a:xfrm>
            <a:off x="111211" y="135929"/>
            <a:ext cx="19477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Data frames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9979354-F08E-C841-914C-E51D46E196EF}"/>
              </a:ext>
            </a:extLst>
          </p:cNvPr>
          <p:cNvCxnSpPr>
            <a:cxnSpLocks/>
          </p:cNvCxnSpPr>
          <p:nvPr/>
        </p:nvCxnSpPr>
        <p:spPr>
          <a:xfrm>
            <a:off x="172993" y="753762"/>
            <a:ext cx="8798012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F725E4B1-D67A-BB4F-B612-3D4854FD62E1}"/>
              </a:ext>
            </a:extLst>
          </p:cNvPr>
          <p:cNvSpPr/>
          <p:nvPr/>
        </p:nvSpPr>
        <p:spPr>
          <a:xfrm>
            <a:off x="172993" y="1041809"/>
            <a:ext cx="8798012" cy="51567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38DAEE0-FE88-6748-8598-1A10F7CBA8C2}"/>
                  </a:ext>
                </a:extLst>
              </p:cNvPr>
              <p:cNvSpPr txBox="1"/>
              <p:nvPr/>
            </p:nvSpPr>
            <p:spPr>
              <a:xfrm>
                <a:off x="134071" y="773500"/>
                <a:ext cx="9009929" cy="34163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 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One could also wish to have the subset of people </a:t>
                </a:r>
                <a:r>
                  <a:rPr lang="en-US" dirty="0" err="1"/>
                  <a:t>favouring</a:t>
                </a:r>
                <a:r>
                  <a:rPr lang="en-US" dirty="0"/>
                  <a:t> the </a:t>
                </a:r>
                <a:r>
                  <a:rPr lang="en-US" dirty="0" err="1"/>
                  <a:t>colours</a:t>
                </a:r>
                <a:r>
                  <a:rPr lang="en-US" dirty="0"/>
                  <a:t> 'green' and 'black’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So </a:t>
                </a:r>
                <a:r>
                  <a:rPr lang="en-US" dirty="0" err="1"/>
                  <a:t>favourite</a:t>
                </a:r>
                <a:r>
                  <a:rPr lang="en-US" dirty="0"/>
                  <a:t> </a:t>
                </a:r>
                <a:r>
                  <a:rPr lang="en-US" dirty="0" err="1"/>
                  <a:t>colour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𝜖</m:t>
                    </m:r>
                  </m:oMath>
                </a14:m>
                <a:r>
                  <a:rPr lang="en-US" dirty="0"/>
                  <a:t> {green, black} would be convenient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The symbol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𝜖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dirty="0"/>
                  <a:t> is represented in R with the operator %in%.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&gt; subset( group, </a:t>
                </a:r>
                <a:r>
                  <a:rPr lang="en-US" dirty="0" err="1"/>
                  <a:t>favourite_colour</a:t>
                </a:r>
                <a:r>
                  <a:rPr lang="en-US" dirty="0"/>
                  <a:t> %in% c("</a:t>
                </a:r>
                <a:r>
                  <a:rPr lang="en-US" dirty="0" err="1"/>
                  <a:t>green","black</a:t>
                </a:r>
                <a:r>
                  <a:rPr lang="en-US" dirty="0"/>
                  <a:t>") )</a:t>
                </a:r>
              </a:p>
              <a:p>
                <a:r>
                  <a:rPr lang="en-US" dirty="0"/>
                  <a:t>name gender </a:t>
                </a:r>
                <a:r>
                  <a:rPr lang="en-US" dirty="0" err="1"/>
                  <a:t>favourite_colour</a:t>
                </a:r>
                <a:r>
                  <a:rPr lang="en-US" dirty="0"/>
                  <a:t> income</a:t>
                </a:r>
              </a:p>
              <a:p>
                <a:r>
                  <a:rPr lang="en-US" dirty="0"/>
                  <a:t>1 Hans male green 800</a:t>
                </a:r>
              </a:p>
              <a:p>
                <a:r>
                  <a:rPr lang="en-US" dirty="0"/>
                  <a:t>4 Ines female black 4000</a:t>
                </a:r>
              </a:p>
              <a:p>
                <a:r>
                  <a:rPr lang="en-US" dirty="0"/>
                  <a:t>6 Peter male green 1100</a:t>
                </a:r>
              </a:p>
              <a:p>
                <a:r>
                  <a:rPr lang="en-US" dirty="0"/>
                  <a:t>7 Sarah female black 1900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38DAEE0-FE88-6748-8598-1A10F7CBA8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071" y="773500"/>
                <a:ext cx="9009929" cy="3416320"/>
              </a:xfrm>
              <a:prstGeom prst="rect">
                <a:avLst/>
              </a:prstGeom>
              <a:blipFill>
                <a:blip r:embed="rId3"/>
                <a:stretch>
                  <a:fillRect l="-563" b="-14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9765487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CAD6C4-516C-7143-9495-E883984901D8}"/>
              </a:ext>
            </a:extLst>
          </p:cNvPr>
          <p:cNvSpPr txBox="1"/>
          <p:nvPr/>
        </p:nvSpPr>
        <p:spPr>
          <a:xfrm>
            <a:off x="111211" y="135929"/>
            <a:ext cx="19477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Data frames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9979354-F08E-C841-914C-E51D46E196EF}"/>
              </a:ext>
            </a:extLst>
          </p:cNvPr>
          <p:cNvCxnSpPr>
            <a:cxnSpLocks/>
          </p:cNvCxnSpPr>
          <p:nvPr/>
        </p:nvCxnSpPr>
        <p:spPr>
          <a:xfrm>
            <a:off x="172993" y="753762"/>
            <a:ext cx="8798012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F725E4B1-D67A-BB4F-B612-3D4854FD62E1}"/>
              </a:ext>
            </a:extLst>
          </p:cNvPr>
          <p:cNvSpPr/>
          <p:nvPr/>
        </p:nvSpPr>
        <p:spPr>
          <a:xfrm>
            <a:off x="172993" y="904308"/>
            <a:ext cx="8798012" cy="572134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8DAEE0-FE88-6748-8598-1A10F7CBA8C2}"/>
              </a:ext>
            </a:extLst>
          </p:cNvPr>
          <p:cNvSpPr txBox="1"/>
          <p:nvPr/>
        </p:nvSpPr>
        <p:spPr>
          <a:xfrm>
            <a:off x="172993" y="671825"/>
            <a:ext cx="9009929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Does the subgroup with </a:t>
            </a:r>
            <a:r>
              <a:rPr lang="en-US" dirty="0" err="1"/>
              <a:t>favourite</a:t>
            </a:r>
            <a:r>
              <a:rPr lang="en-US" dirty="0"/>
              <a:t> </a:t>
            </a:r>
            <a:r>
              <a:rPr lang="en-US" dirty="0" err="1"/>
              <a:t>colour</a:t>
            </a:r>
            <a:r>
              <a:rPr lang="en-US" dirty="0"/>
              <a:t> 'yellow' have more income?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calculate the sample mean of the 'yellow’-group income, which turns out to be higher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Of course, this does not answer the question as the sample size is way too small to have a significant result.</a:t>
            </a:r>
          </a:p>
          <a:p>
            <a:endParaRPr lang="en-US" dirty="0"/>
          </a:p>
          <a:p>
            <a:r>
              <a:rPr lang="en-US" dirty="0"/>
              <a:t>&gt; </a:t>
            </a:r>
            <a:r>
              <a:rPr lang="en-US" dirty="0" err="1"/>
              <a:t>yellow_group</a:t>
            </a:r>
            <a:r>
              <a:rPr lang="en-US" dirty="0"/>
              <a:t> &lt;- subset(</a:t>
            </a:r>
            <a:r>
              <a:rPr lang="en-US" dirty="0" err="1"/>
              <a:t>group,favourite_colour</a:t>
            </a:r>
            <a:r>
              <a:rPr lang="en-US" dirty="0"/>
              <a:t>=="yellow")</a:t>
            </a:r>
          </a:p>
          <a:p>
            <a:r>
              <a:rPr lang="en-US" dirty="0"/>
              <a:t>&gt; mean(</a:t>
            </a:r>
            <a:r>
              <a:rPr lang="en-US" dirty="0" err="1"/>
              <a:t>yellow_group$income</a:t>
            </a:r>
            <a:r>
              <a:rPr lang="en-US" dirty="0"/>
              <a:t>)</a:t>
            </a:r>
          </a:p>
          <a:p>
            <a:r>
              <a:rPr lang="en-US" dirty="0"/>
              <a:t>[1] 2649.5</a:t>
            </a:r>
          </a:p>
          <a:p>
            <a:endParaRPr lang="en-US" dirty="0"/>
          </a:p>
          <a:p>
            <a:r>
              <a:rPr lang="en-US" dirty="0"/>
              <a:t>&gt; subset( group, </a:t>
            </a:r>
            <a:r>
              <a:rPr lang="en-US" dirty="0" err="1"/>
              <a:t>favourite_colour</a:t>
            </a:r>
            <a:r>
              <a:rPr lang="en-US" dirty="0"/>
              <a:t> %in% c("</a:t>
            </a:r>
            <a:r>
              <a:rPr lang="en-US" dirty="0" err="1"/>
              <a:t>green","black</a:t>
            </a:r>
            <a:r>
              <a:rPr lang="en-US" dirty="0"/>
              <a:t>") )$income</a:t>
            </a:r>
          </a:p>
          <a:p>
            <a:r>
              <a:rPr lang="en-US" dirty="0"/>
              <a:t>[1] 800 4000 1100 1900</a:t>
            </a:r>
          </a:p>
          <a:p>
            <a:endParaRPr lang="en-US" dirty="0"/>
          </a:p>
          <a:p>
            <a:r>
              <a:rPr lang="en-US" dirty="0"/>
              <a:t>&gt; mean( </a:t>
            </a:r>
            <a:r>
              <a:rPr lang="en-US" dirty="0" err="1"/>
              <a:t>group$income</a:t>
            </a:r>
            <a:r>
              <a:rPr lang="en-US" dirty="0"/>
              <a:t> )</a:t>
            </a:r>
          </a:p>
          <a:p>
            <a:r>
              <a:rPr lang="en-US" dirty="0"/>
              <a:t>[1] 2047.429</a:t>
            </a:r>
          </a:p>
          <a:p>
            <a:endParaRPr lang="en-US" dirty="0"/>
          </a:p>
          <a:p>
            <a:r>
              <a:rPr lang="en-US" dirty="0"/>
              <a:t>&gt; mean( subset(</a:t>
            </a:r>
            <a:r>
              <a:rPr lang="en-US" dirty="0" err="1"/>
              <a:t>group,favourite_colour</a:t>
            </a:r>
            <a:r>
              <a:rPr lang="en-US" dirty="0"/>
              <a:t> != "yellow")$income )</a:t>
            </a:r>
          </a:p>
          <a:p>
            <a:r>
              <a:rPr lang="en-US" dirty="0"/>
              <a:t>[1] 1806.6</a:t>
            </a:r>
          </a:p>
          <a:p>
            <a:endParaRPr lang="en-US" dirty="0"/>
          </a:p>
          <a:p>
            <a:r>
              <a:rPr lang="en-US" dirty="0"/>
              <a:t>&gt; mean( subset(</a:t>
            </a:r>
            <a:r>
              <a:rPr lang="en-US" dirty="0" err="1"/>
              <a:t>group,favourite_colour</a:t>
            </a:r>
            <a:r>
              <a:rPr lang="en-US" dirty="0"/>
              <a:t> %in% c( "</a:t>
            </a:r>
            <a:r>
              <a:rPr lang="en-US" dirty="0" err="1"/>
              <a:t>green","blue","black</a:t>
            </a:r>
            <a:r>
              <a:rPr lang="en-US" dirty="0"/>
              <a:t>"))$income )</a:t>
            </a:r>
          </a:p>
          <a:p>
            <a:r>
              <a:rPr lang="en-US" dirty="0"/>
              <a:t>[1] 1806.6 				# equivalent to previous command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923322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CAD6C4-516C-7143-9495-E883984901D8}"/>
              </a:ext>
            </a:extLst>
          </p:cNvPr>
          <p:cNvSpPr txBox="1"/>
          <p:nvPr/>
        </p:nvSpPr>
        <p:spPr>
          <a:xfrm>
            <a:off x="111211" y="135929"/>
            <a:ext cx="19477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Data frames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9979354-F08E-C841-914C-E51D46E196EF}"/>
              </a:ext>
            </a:extLst>
          </p:cNvPr>
          <p:cNvCxnSpPr>
            <a:cxnSpLocks/>
          </p:cNvCxnSpPr>
          <p:nvPr/>
        </p:nvCxnSpPr>
        <p:spPr>
          <a:xfrm>
            <a:off x="172993" y="753762"/>
            <a:ext cx="8798012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F725E4B1-D67A-BB4F-B612-3D4854FD62E1}"/>
              </a:ext>
            </a:extLst>
          </p:cNvPr>
          <p:cNvSpPr/>
          <p:nvPr/>
        </p:nvSpPr>
        <p:spPr>
          <a:xfrm>
            <a:off x="172993" y="1041809"/>
            <a:ext cx="8798012" cy="51567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8DAEE0-FE88-6748-8598-1A10F7CBA8C2}"/>
              </a:ext>
            </a:extLst>
          </p:cNvPr>
          <p:cNvSpPr txBox="1"/>
          <p:nvPr/>
        </p:nvSpPr>
        <p:spPr>
          <a:xfrm>
            <a:off x="111211" y="1041809"/>
            <a:ext cx="9009929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You can split a data frame into a list of the respective subgroups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 example we split 'group’ according to '</a:t>
            </a:r>
            <a:r>
              <a:rPr lang="en-US" dirty="0" err="1"/>
              <a:t>favourite</a:t>
            </a:r>
            <a:r>
              <a:rPr lang="en-US" dirty="0"/>
              <a:t> </a:t>
            </a:r>
            <a:r>
              <a:rPr lang="en-US" dirty="0" err="1"/>
              <a:t>colour</a:t>
            </a:r>
            <a:r>
              <a:rPr lang="en-US" dirty="0"/>
              <a:t>’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is done with split() which returns a list of data frames.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command </a:t>
            </a:r>
            <a:r>
              <a:rPr lang="en-US" dirty="0" err="1"/>
              <a:t>unsplit</a:t>
            </a:r>
            <a:r>
              <a:rPr lang="en-US" dirty="0"/>
              <a:t>() reverses this and merges a list of data frames together into a single data frame.</a:t>
            </a:r>
          </a:p>
          <a:p>
            <a:endParaRPr lang="en-US" dirty="0"/>
          </a:p>
          <a:p>
            <a:r>
              <a:rPr lang="en-US" dirty="0"/>
              <a:t> &gt; L &lt;- split(group, </a:t>
            </a:r>
            <a:r>
              <a:rPr lang="en-US" dirty="0" err="1"/>
              <a:t>group$favourite_colour</a:t>
            </a:r>
            <a:r>
              <a:rPr lang="en-US" dirty="0"/>
              <a:t>)</a:t>
            </a:r>
          </a:p>
          <a:p>
            <a:r>
              <a:rPr lang="en-US" dirty="0"/>
              <a:t>&gt; L 						# L is a list of data frames</a:t>
            </a:r>
          </a:p>
          <a:p>
            <a:r>
              <a:rPr lang="en-US" dirty="0"/>
              <a:t>$black</a:t>
            </a:r>
          </a:p>
          <a:p>
            <a:r>
              <a:rPr lang="en-US" dirty="0"/>
              <a:t>name gender </a:t>
            </a:r>
            <a:r>
              <a:rPr lang="en-US" dirty="0" err="1"/>
              <a:t>favourite_colour</a:t>
            </a:r>
            <a:r>
              <a:rPr lang="en-US" dirty="0"/>
              <a:t> income</a:t>
            </a:r>
          </a:p>
          <a:p>
            <a:r>
              <a:rPr lang="en-US" dirty="0"/>
              <a:t>4 Ines female black 4000</a:t>
            </a:r>
          </a:p>
          <a:p>
            <a:r>
              <a:rPr lang="en-US" dirty="0"/>
              <a:t>7 Sarah female black 1900</a:t>
            </a:r>
          </a:p>
          <a:p>
            <a:r>
              <a:rPr lang="en-US" dirty="0"/>
              <a:t>$blue</a:t>
            </a:r>
          </a:p>
          <a:p>
            <a:r>
              <a:rPr lang="en-US" dirty="0"/>
              <a:t>name gender </a:t>
            </a:r>
            <a:r>
              <a:rPr lang="en-US" dirty="0" err="1"/>
              <a:t>favourite_colour</a:t>
            </a:r>
            <a:r>
              <a:rPr lang="en-US" dirty="0"/>
              <a:t> income</a:t>
            </a:r>
          </a:p>
          <a:p>
            <a:r>
              <a:rPr lang="en-US" dirty="0"/>
              <a:t>2 Caro female blue 1233</a:t>
            </a:r>
          </a:p>
          <a:p>
            <a:endParaRPr lang="en-US" dirty="0"/>
          </a:p>
          <a:p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1442051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DF45527-9C43-4649-8C8D-3DD6C3E0B911}"/>
              </a:ext>
            </a:extLst>
          </p:cNvPr>
          <p:cNvSpPr txBox="1"/>
          <p:nvPr/>
        </p:nvSpPr>
        <p:spPr>
          <a:xfrm>
            <a:off x="111211" y="135929"/>
            <a:ext cx="9236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Helvetica" pitchFamily="2" charset="0"/>
              </a:rPr>
              <a:t>Quiz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2459484-464A-9D43-9490-83AA37332B5F}"/>
              </a:ext>
            </a:extLst>
          </p:cNvPr>
          <p:cNvCxnSpPr>
            <a:cxnSpLocks/>
          </p:cNvCxnSpPr>
          <p:nvPr/>
        </p:nvCxnSpPr>
        <p:spPr>
          <a:xfrm>
            <a:off x="172993" y="753762"/>
            <a:ext cx="8798012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17592F86-4CFA-A245-AAE5-239A857D1254}"/>
              </a:ext>
            </a:extLst>
          </p:cNvPr>
          <p:cNvSpPr txBox="1"/>
          <p:nvPr/>
        </p:nvSpPr>
        <p:spPr>
          <a:xfrm>
            <a:off x="130569" y="890345"/>
            <a:ext cx="6639638" cy="55201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50000"/>
              </a:lnSpc>
              <a:buFont typeface="Wingdings" pitchFamily="2" charset="2"/>
              <a:buChar char="Ø"/>
            </a:pPr>
            <a:r>
              <a:rPr lang="en-US" dirty="0"/>
              <a:t>What is R?</a:t>
            </a:r>
          </a:p>
          <a:p>
            <a:pPr marL="285750" indent="-285750">
              <a:lnSpc>
                <a:spcPct val="250000"/>
              </a:lnSpc>
              <a:buFont typeface="Wingdings" pitchFamily="2" charset="2"/>
              <a:buChar char="Ø"/>
            </a:pPr>
            <a:r>
              <a:rPr lang="de-CH" dirty="0"/>
              <a:t>Can </a:t>
            </a:r>
            <a:r>
              <a:rPr lang="de-CH" dirty="0" err="1"/>
              <a:t>you</a:t>
            </a:r>
            <a:r>
              <a:rPr lang="de-CH" dirty="0"/>
              <a:t> </a:t>
            </a:r>
            <a:r>
              <a:rPr lang="de-CH" dirty="0" err="1"/>
              <a:t>write</a:t>
            </a:r>
            <a:r>
              <a:rPr lang="de-CH" dirty="0"/>
              <a:t> </a:t>
            </a:r>
            <a:r>
              <a:rPr lang="de-CH" dirty="0" err="1"/>
              <a:t>and</a:t>
            </a:r>
            <a:r>
              <a:rPr lang="de-CH" dirty="0"/>
              <a:t> </a:t>
            </a:r>
            <a:r>
              <a:rPr lang="de-CH" dirty="0" err="1"/>
              <a:t>explain</a:t>
            </a:r>
            <a:r>
              <a:rPr lang="de-CH" dirty="0"/>
              <a:t> </a:t>
            </a:r>
            <a:r>
              <a:rPr lang="de-CH" dirty="0" err="1"/>
              <a:t>some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most</a:t>
            </a:r>
            <a:r>
              <a:rPr lang="de-CH" dirty="0"/>
              <a:t> </a:t>
            </a:r>
            <a:r>
              <a:rPr lang="de-CH" dirty="0" err="1"/>
              <a:t>common</a:t>
            </a:r>
            <a:r>
              <a:rPr lang="de-CH" dirty="0"/>
              <a:t> </a:t>
            </a:r>
            <a:r>
              <a:rPr lang="de-CH" dirty="0" err="1"/>
              <a:t>syntax</a:t>
            </a:r>
            <a:r>
              <a:rPr lang="de-CH" dirty="0"/>
              <a:t> in R?</a:t>
            </a:r>
          </a:p>
          <a:p>
            <a:pPr marL="285750" indent="-285750">
              <a:lnSpc>
                <a:spcPct val="250000"/>
              </a:lnSpc>
              <a:buFont typeface="Wingdings" pitchFamily="2" charset="2"/>
              <a:buChar char="Ø"/>
            </a:pPr>
            <a:r>
              <a:rPr lang="de-CH" dirty="0" err="1"/>
              <a:t>How</a:t>
            </a:r>
            <a:r>
              <a:rPr lang="de-CH" dirty="0"/>
              <a:t> do </a:t>
            </a:r>
            <a:r>
              <a:rPr lang="de-CH" dirty="0" err="1"/>
              <a:t>you</a:t>
            </a:r>
            <a:r>
              <a:rPr lang="de-CH" dirty="0"/>
              <a:t> </a:t>
            </a:r>
            <a:r>
              <a:rPr lang="de-CH" dirty="0" err="1"/>
              <a:t>list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preloaded</a:t>
            </a:r>
            <a:r>
              <a:rPr lang="de-CH" dirty="0"/>
              <a:t> </a:t>
            </a:r>
            <a:r>
              <a:rPr lang="de-CH" dirty="0" err="1"/>
              <a:t>datasets</a:t>
            </a:r>
            <a:r>
              <a:rPr lang="de-CH" dirty="0"/>
              <a:t> in R?</a:t>
            </a:r>
          </a:p>
          <a:p>
            <a:pPr marL="285750" indent="-285750">
              <a:lnSpc>
                <a:spcPct val="250000"/>
              </a:lnSpc>
              <a:buFont typeface="Wingdings" pitchFamily="2" charset="2"/>
              <a:buChar char="Ø"/>
            </a:pPr>
            <a:r>
              <a:rPr lang="de-CH" dirty="0" err="1"/>
              <a:t>How</a:t>
            </a:r>
            <a:r>
              <a:rPr lang="de-CH" dirty="0"/>
              <a:t> do </a:t>
            </a:r>
            <a:r>
              <a:rPr lang="de-CH" dirty="0" err="1"/>
              <a:t>you</a:t>
            </a:r>
            <a:r>
              <a:rPr lang="de-CH" dirty="0"/>
              <a:t> </a:t>
            </a:r>
            <a:r>
              <a:rPr lang="de-CH" dirty="0" err="1"/>
              <a:t>assign</a:t>
            </a:r>
            <a:r>
              <a:rPr lang="de-CH" dirty="0"/>
              <a:t> a variable in R?</a:t>
            </a:r>
          </a:p>
          <a:p>
            <a:pPr marL="285750" indent="-285750">
              <a:lnSpc>
                <a:spcPct val="250000"/>
              </a:lnSpc>
              <a:buFont typeface="Wingdings" pitchFamily="2" charset="2"/>
              <a:buChar char="Ø"/>
            </a:pPr>
            <a:r>
              <a:rPr lang="de-CH" dirty="0" err="1"/>
              <a:t>What</a:t>
            </a:r>
            <a:r>
              <a:rPr lang="de-CH" dirty="0"/>
              <a:t> </a:t>
            </a:r>
            <a:r>
              <a:rPr lang="de-CH" dirty="0" err="1"/>
              <a:t>are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different </a:t>
            </a:r>
            <a:r>
              <a:rPr lang="de-CH" dirty="0" err="1"/>
              <a:t>data</a:t>
            </a:r>
            <a:r>
              <a:rPr lang="de-CH" dirty="0"/>
              <a:t> </a:t>
            </a:r>
            <a:r>
              <a:rPr lang="de-CH" dirty="0" err="1"/>
              <a:t>types</a:t>
            </a:r>
            <a:r>
              <a:rPr lang="de-CH" dirty="0"/>
              <a:t>/</a:t>
            </a:r>
            <a:r>
              <a:rPr lang="de-CH" dirty="0" err="1"/>
              <a:t>objects</a:t>
            </a:r>
            <a:r>
              <a:rPr lang="de-CH" dirty="0"/>
              <a:t> in R?</a:t>
            </a:r>
          </a:p>
          <a:p>
            <a:pPr marL="285750" indent="-285750">
              <a:lnSpc>
                <a:spcPct val="250000"/>
              </a:lnSpc>
              <a:buFont typeface="Wingdings" pitchFamily="2" charset="2"/>
              <a:buChar char="Ø"/>
            </a:pPr>
            <a:r>
              <a:rPr lang="de-CH" dirty="0" err="1"/>
              <a:t>How</a:t>
            </a:r>
            <a:r>
              <a:rPr lang="de-CH" dirty="0"/>
              <a:t> do </a:t>
            </a:r>
            <a:r>
              <a:rPr lang="de-CH" dirty="0" err="1"/>
              <a:t>you</a:t>
            </a:r>
            <a:r>
              <a:rPr lang="de-CH" dirty="0"/>
              <a:t> </a:t>
            </a:r>
            <a:r>
              <a:rPr lang="de-CH" dirty="0" err="1"/>
              <a:t>import</a:t>
            </a:r>
            <a:r>
              <a:rPr lang="de-CH" dirty="0"/>
              <a:t> </a:t>
            </a:r>
            <a:r>
              <a:rPr lang="de-CH" dirty="0" err="1"/>
              <a:t>data</a:t>
            </a:r>
            <a:r>
              <a:rPr lang="de-CH" dirty="0"/>
              <a:t> in R?</a:t>
            </a:r>
          </a:p>
          <a:p>
            <a:pPr marL="285750" indent="-285750">
              <a:lnSpc>
                <a:spcPct val="250000"/>
              </a:lnSpc>
              <a:buFont typeface="Wingdings" pitchFamily="2" charset="2"/>
              <a:buChar char="Ø"/>
            </a:pPr>
            <a:r>
              <a:rPr lang="de-CH" dirty="0" err="1"/>
              <a:t>How</a:t>
            </a:r>
            <a:r>
              <a:rPr lang="de-CH" dirty="0"/>
              <a:t> do </a:t>
            </a:r>
            <a:r>
              <a:rPr lang="de-CH" dirty="0" err="1"/>
              <a:t>you</a:t>
            </a:r>
            <a:r>
              <a:rPr lang="de-CH" dirty="0"/>
              <a:t> </a:t>
            </a:r>
            <a:r>
              <a:rPr lang="de-CH" dirty="0" err="1"/>
              <a:t>install</a:t>
            </a:r>
            <a:r>
              <a:rPr lang="de-CH" dirty="0"/>
              <a:t> a </a:t>
            </a:r>
            <a:r>
              <a:rPr lang="de-CH" dirty="0" err="1"/>
              <a:t>package</a:t>
            </a:r>
            <a:r>
              <a:rPr lang="de-CH" dirty="0"/>
              <a:t> in R?</a:t>
            </a:r>
          </a:p>
          <a:p>
            <a:pPr marL="285750" indent="-285750">
              <a:lnSpc>
                <a:spcPct val="250000"/>
              </a:lnSpc>
              <a:buFont typeface="Wingdings" pitchFamily="2" charset="2"/>
              <a:buChar char="Ø"/>
            </a:pPr>
            <a:r>
              <a:rPr lang="de-CH" dirty="0" err="1"/>
              <a:t>How</a:t>
            </a:r>
            <a:r>
              <a:rPr lang="de-CH" dirty="0"/>
              <a:t> do </a:t>
            </a:r>
            <a:r>
              <a:rPr lang="de-CH" dirty="0" err="1"/>
              <a:t>you</a:t>
            </a:r>
            <a:r>
              <a:rPr lang="de-CH" dirty="0"/>
              <a:t> </a:t>
            </a:r>
            <a:r>
              <a:rPr lang="de-CH" dirty="0" err="1"/>
              <a:t>concatenate</a:t>
            </a:r>
            <a:r>
              <a:rPr lang="de-CH" dirty="0"/>
              <a:t> </a:t>
            </a:r>
            <a:r>
              <a:rPr lang="de-CH" dirty="0" err="1"/>
              <a:t>strings</a:t>
            </a:r>
            <a:r>
              <a:rPr lang="de-CH" dirty="0"/>
              <a:t> in R?</a:t>
            </a:r>
          </a:p>
        </p:txBody>
      </p:sp>
    </p:spTree>
    <p:extLst>
      <p:ext uri="{BB962C8B-B14F-4D97-AF65-F5344CB8AC3E}">
        <p14:creationId xmlns:p14="http://schemas.microsoft.com/office/powerpoint/2010/main" val="22515280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CAD6C4-516C-7143-9495-E883984901D8}"/>
              </a:ext>
            </a:extLst>
          </p:cNvPr>
          <p:cNvSpPr txBox="1"/>
          <p:nvPr/>
        </p:nvSpPr>
        <p:spPr>
          <a:xfrm>
            <a:off x="111211" y="135929"/>
            <a:ext cx="19477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Data frames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9979354-F08E-C841-914C-E51D46E196EF}"/>
              </a:ext>
            </a:extLst>
          </p:cNvPr>
          <p:cNvCxnSpPr>
            <a:cxnSpLocks/>
          </p:cNvCxnSpPr>
          <p:nvPr/>
        </p:nvCxnSpPr>
        <p:spPr>
          <a:xfrm>
            <a:off x="172993" y="753762"/>
            <a:ext cx="8798012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F725E4B1-D67A-BB4F-B612-3D4854FD62E1}"/>
              </a:ext>
            </a:extLst>
          </p:cNvPr>
          <p:cNvSpPr/>
          <p:nvPr/>
        </p:nvSpPr>
        <p:spPr>
          <a:xfrm>
            <a:off x="172993" y="1041809"/>
            <a:ext cx="8798012" cy="51567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8DAEE0-FE88-6748-8598-1A10F7CBA8C2}"/>
              </a:ext>
            </a:extLst>
          </p:cNvPr>
          <p:cNvSpPr txBox="1"/>
          <p:nvPr/>
        </p:nvSpPr>
        <p:spPr>
          <a:xfrm>
            <a:off x="134071" y="1041809"/>
            <a:ext cx="9009929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 If you wish to extend your data frame, then merge() might help you. Here is an example</a:t>
            </a:r>
          </a:p>
          <a:p>
            <a:endParaRPr lang="en-US" dirty="0"/>
          </a:p>
          <a:p>
            <a:r>
              <a:rPr lang="en-US" dirty="0"/>
              <a:t>&gt; </a:t>
            </a:r>
            <a:r>
              <a:rPr lang="en-US" dirty="0" err="1"/>
              <a:t>snd_colour</a:t>
            </a:r>
            <a:r>
              <a:rPr lang="en-US" dirty="0"/>
              <a:t> &lt;- </a:t>
            </a:r>
            <a:r>
              <a:rPr lang="en-US" dirty="0" err="1"/>
              <a:t>data.frame</a:t>
            </a:r>
            <a:r>
              <a:rPr lang="en-US" dirty="0"/>
              <a:t>(</a:t>
            </a:r>
            <a:r>
              <a:rPr lang="en-US" dirty="0" err="1"/>
              <a:t>favourite_colour</a:t>
            </a:r>
            <a:r>
              <a:rPr lang="en-US" dirty="0"/>
              <a:t>=c("</a:t>
            </a:r>
            <a:r>
              <a:rPr lang="en-US" dirty="0" err="1"/>
              <a:t>green","blue","yellow</a:t>
            </a:r>
            <a:r>
              <a:rPr lang="en-US" dirty="0"/>
              <a:t>"),</a:t>
            </a:r>
          </a:p>
          <a:p>
            <a:r>
              <a:rPr lang="en-US" dirty="0"/>
              <a:t>+ </a:t>
            </a:r>
            <a:r>
              <a:rPr lang="en-US" dirty="0" err="1"/>
              <a:t>second_colour</a:t>
            </a:r>
            <a:r>
              <a:rPr lang="en-US" dirty="0"/>
              <a:t>=c("</a:t>
            </a:r>
            <a:r>
              <a:rPr lang="en-US" dirty="0" err="1"/>
              <a:t>red","yellow","brown</a:t>
            </a:r>
            <a:r>
              <a:rPr lang="en-US" dirty="0"/>
              <a:t>"))</a:t>
            </a:r>
          </a:p>
          <a:p>
            <a:endParaRPr lang="en-US" dirty="0"/>
          </a:p>
          <a:p>
            <a:r>
              <a:rPr lang="en-US" dirty="0"/>
              <a:t>&gt; merge(</a:t>
            </a:r>
            <a:r>
              <a:rPr lang="en-US" dirty="0" err="1"/>
              <a:t>group,snd_colour,all.x</a:t>
            </a:r>
            <a:r>
              <a:rPr lang="en-US" dirty="0"/>
              <a:t>=TRUE)</a:t>
            </a:r>
          </a:p>
          <a:p>
            <a:r>
              <a:rPr lang="en-US" dirty="0" err="1"/>
              <a:t>favourite_colour</a:t>
            </a:r>
            <a:r>
              <a:rPr lang="en-US" dirty="0"/>
              <a:t> name gender income </a:t>
            </a:r>
            <a:r>
              <a:rPr lang="en-US" dirty="0" err="1"/>
              <a:t>second_colour</a:t>
            </a:r>
            <a:endParaRPr lang="en-US" dirty="0"/>
          </a:p>
          <a:p>
            <a:r>
              <a:rPr lang="en-US" dirty="0"/>
              <a:t>1 black Ines female 4000 &lt;NA&gt;</a:t>
            </a:r>
          </a:p>
          <a:p>
            <a:r>
              <a:rPr lang="en-US" dirty="0"/>
              <a:t>2 black Sarah female 1900 &lt;NA&gt;</a:t>
            </a:r>
          </a:p>
          <a:p>
            <a:r>
              <a:rPr lang="en-US" dirty="0"/>
              <a:t>3 blue Caro female 1233 yellow</a:t>
            </a:r>
          </a:p>
          <a:p>
            <a:r>
              <a:rPr lang="en-US" dirty="0"/>
              <a:t>4 green Hans male 800 red</a:t>
            </a:r>
          </a:p>
          <a:p>
            <a:r>
              <a:rPr lang="en-US" dirty="0"/>
              <a:t>5 green Peter male 1100 red</a:t>
            </a:r>
          </a:p>
          <a:p>
            <a:r>
              <a:rPr lang="en-US" dirty="0"/>
              <a:t>6 yellow Lars male 2400 brown</a:t>
            </a:r>
          </a:p>
          <a:p>
            <a:r>
              <a:rPr lang="en-US" dirty="0"/>
              <a:t>7 yellow Samira female 2899 brown</a:t>
            </a:r>
          </a:p>
          <a:p>
            <a:endParaRPr lang="en-US" dirty="0"/>
          </a:p>
          <a:p>
            <a:r>
              <a:rPr lang="en-US" dirty="0"/>
              <a:t>Note that everyone with </a:t>
            </a:r>
            <a:r>
              <a:rPr lang="en-US" dirty="0" err="1"/>
              <a:t>favourite</a:t>
            </a:r>
            <a:r>
              <a:rPr lang="en-US" dirty="0"/>
              <a:t> </a:t>
            </a:r>
            <a:r>
              <a:rPr lang="en-US" dirty="0" err="1"/>
              <a:t>colour</a:t>
            </a:r>
            <a:r>
              <a:rPr lang="en-US" dirty="0"/>
              <a:t>=="green"  has second </a:t>
            </a:r>
            <a:r>
              <a:rPr lang="en-US" dirty="0" err="1"/>
              <a:t>colour</a:t>
            </a:r>
            <a:r>
              <a:rPr lang="en-US" dirty="0"/>
              <a:t>=="red" . The </a:t>
            </a:r>
            <a:r>
              <a:rPr lang="en-US" dirty="0" err="1"/>
              <a:t>colour</a:t>
            </a:r>
            <a:endParaRPr lang="en-US" dirty="0"/>
          </a:p>
          <a:p>
            <a:r>
              <a:rPr lang="en-US" dirty="0"/>
              <a:t>"black"  is not associated with any </a:t>
            </a:r>
            <a:r>
              <a:rPr lang="en-US" dirty="0" err="1"/>
              <a:t>colour</a:t>
            </a:r>
            <a:r>
              <a:rPr lang="en-US" dirty="0"/>
              <a:t>, so the respective entries in the merged data frame</a:t>
            </a:r>
          </a:p>
          <a:p>
            <a:r>
              <a:rPr lang="en-US" dirty="0"/>
              <a:t>remain NA . For more on merge(), see ?merge.</a:t>
            </a:r>
          </a:p>
        </p:txBody>
      </p:sp>
    </p:spTree>
    <p:extLst>
      <p:ext uri="{BB962C8B-B14F-4D97-AF65-F5344CB8AC3E}">
        <p14:creationId xmlns:p14="http://schemas.microsoft.com/office/powerpoint/2010/main" val="183128353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CAD6C4-516C-7143-9495-E883984901D8}"/>
              </a:ext>
            </a:extLst>
          </p:cNvPr>
          <p:cNvSpPr txBox="1"/>
          <p:nvPr/>
        </p:nvSpPr>
        <p:spPr>
          <a:xfrm>
            <a:off x="111211" y="135929"/>
            <a:ext cx="29077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NA, </a:t>
            </a:r>
            <a:r>
              <a:rPr lang="en-US" sz="2800" dirty="0" err="1"/>
              <a:t>Inf</a:t>
            </a:r>
            <a:r>
              <a:rPr lang="en-US" sz="2800" dirty="0"/>
              <a:t>, </a:t>
            </a:r>
            <a:r>
              <a:rPr lang="en-US" sz="2800" dirty="0" err="1"/>
              <a:t>NaN</a:t>
            </a:r>
            <a:r>
              <a:rPr lang="en-US" sz="2800" dirty="0"/>
              <a:t>, NULL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9979354-F08E-C841-914C-E51D46E196EF}"/>
              </a:ext>
            </a:extLst>
          </p:cNvPr>
          <p:cNvCxnSpPr>
            <a:cxnSpLocks/>
          </p:cNvCxnSpPr>
          <p:nvPr/>
        </p:nvCxnSpPr>
        <p:spPr>
          <a:xfrm>
            <a:off x="172993" y="753762"/>
            <a:ext cx="8798012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F725E4B1-D67A-BB4F-B612-3D4854FD62E1}"/>
              </a:ext>
            </a:extLst>
          </p:cNvPr>
          <p:cNvSpPr/>
          <p:nvPr/>
        </p:nvSpPr>
        <p:spPr>
          <a:xfrm>
            <a:off x="172993" y="1041809"/>
            <a:ext cx="8798012" cy="51567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8DAEE0-FE88-6748-8598-1A10F7CBA8C2}"/>
              </a:ext>
            </a:extLst>
          </p:cNvPr>
          <p:cNvSpPr txBox="1"/>
          <p:nvPr/>
        </p:nvSpPr>
        <p:spPr>
          <a:xfrm>
            <a:off x="134071" y="1041809"/>
            <a:ext cx="900992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 sets are often not complete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There might be values which are simply not known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These missing values are recorded as NA (= not available)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 deals quite well with missing data.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Many commands have arguments to tell the command how to deal with NAs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command for missing values is </a:t>
            </a:r>
            <a:r>
              <a:rPr lang="en-US" dirty="0" err="1"/>
              <a:t>is.na</a:t>
            </a:r>
            <a:r>
              <a:rPr lang="en-US" dirty="0"/>
              <a:t>()</a:t>
            </a:r>
          </a:p>
          <a:p>
            <a:endParaRPr lang="en-US" dirty="0"/>
          </a:p>
          <a:p>
            <a:r>
              <a:rPr lang="en-US" dirty="0"/>
              <a:t>&gt; v &lt;- c( 1,3,NA,5 )</a:t>
            </a:r>
          </a:p>
          <a:p>
            <a:r>
              <a:rPr lang="en-US" dirty="0"/>
              <a:t>&gt; v[1] &lt;- NA</a:t>
            </a:r>
          </a:p>
          <a:p>
            <a:r>
              <a:rPr lang="en-US" dirty="0"/>
              <a:t> &gt; v</a:t>
            </a:r>
          </a:p>
          <a:p>
            <a:r>
              <a:rPr lang="en-US" dirty="0"/>
              <a:t>[1] NA 3 NA 5</a:t>
            </a:r>
          </a:p>
          <a:p>
            <a:endParaRPr lang="en-US" dirty="0"/>
          </a:p>
          <a:p>
            <a:r>
              <a:rPr lang="en-US" dirty="0"/>
              <a:t>&gt; </a:t>
            </a:r>
            <a:r>
              <a:rPr lang="en-US" dirty="0" err="1"/>
              <a:t>is.na</a:t>
            </a:r>
            <a:r>
              <a:rPr lang="en-US" dirty="0"/>
              <a:t>(v)</a:t>
            </a:r>
          </a:p>
          <a:p>
            <a:r>
              <a:rPr lang="en-US" dirty="0"/>
              <a:t>[1] TRUE FALSE TRUE FALSE</a:t>
            </a:r>
          </a:p>
        </p:txBody>
      </p:sp>
    </p:spTree>
    <p:extLst>
      <p:ext uri="{BB962C8B-B14F-4D97-AF65-F5344CB8AC3E}">
        <p14:creationId xmlns:p14="http://schemas.microsoft.com/office/powerpoint/2010/main" val="136465221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CAD6C4-516C-7143-9495-E883984901D8}"/>
              </a:ext>
            </a:extLst>
          </p:cNvPr>
          <p:cNvSpPr txBox="1"/>
          <p:nvPr/>
        </p:nvSpPr>
        <p:spPr>
          <a:xfrm>
            <a:off x="111211" y="135929"/>
            <a:ext cx="29077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NA, </a:t>
            </a:r>
            <a:r>
              <a:rPr lang="en-US" sz="2800" dirty="0" err="1"/>
              <a:t>Inf</a:t>
            </a:r>
            <a:r>
              <a:rPr lang="en-US" sz="2800" dirty="0"/>
              <a:t>, </a:t>
            </a:r>
            <a:r>
              <a:rPr lang="en-US" sz="2800" dirty="0" err="1"/>
              <a:t>NaN</a:t>
            </a:r>
            <a:r>
              <a:rPr lang="en-US" sz="2800" dirty="0"/>
              <a:t>, NULL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9979354-F08E-C841-914C-E51D46E196EF}"/>
              </a:ext>
            </a:extLst>
          </p:cNvPr>
          <p:cNvCxnSpPr>
            <a:cxnSpLocks/>
          </p:cNvCxnSpPr>
          <p:nvPr/>
        </p:nvCxnSpPr>
        <p:spPr>
          <a:xfrm>
            <a:off x="172993" y="753762"/>
            <a:ext cx="8798012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F725E4B1-D67A-BB4F-B612-3D4854FD62E1}"/>
              </a:ext>
            </a:extLst>
          </p:cNvPr>
          <p:cNvSpPr/>
          <p:nvPr/>
        </p:nvSpPr>
        <p:spPr>
          <a:xfrm>
            <a:off x="172993" y="848376"/>
            <a:ext cx="8798012" cy="50427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8DAEE0-FE88-6748-8598-1A10F7CBA8C2}"/>
              </a:ext>
            </a:extLst>
          </p:cNvPr>
          <p:cNvSpPr txBox="1"/>
          <p:nvPr/>
        </p:nvSpPr>
        <p:spPr>
          <a:xfrm>
            <a:off x="158245" y="851571"/>
            <a:ext cx="9009929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&gt; 5*v</a:t>
            </a:r>
          </a:p>
          <a:p>
            <a:r>
              <a:rPr lang="en-US" dirty="0"/>
              <a:t>[1] NA 15 NA 25</a:t>
            </a:r>
          </a:p>
          <a:p>
            <a:endParaRPr lang="en-US" dirty="0"/>
          </a:p>
          <a:p>
            <a:r>
              <a:rPr lang="en-US" dirty="0"/>
              <a:t>&gt; v*NA</a:t>
            </a:r>
          </a:p>
          <a:p>
            <a:r>
              <a:rPr lang="en-US" dirty="0"/>
              <a:t>[1] NA NA NA NA</a:t>
            </a:r>
          </a:p>
          <a:p>
            <a:endParaRPr lang="en-US" dirty="0"/>
          </a:p>
          <a:p>
            <a:r>
              <a:rPr lang="en-US" dirty="0"/>
              <a:t>&gt; sum(v)</a:t>
            </a:r>
          </a:p>
          <a:p>
            <a:r>
              <a:rPr lang="en-US" dirty="0"/>
              <a:t>[1] NA</a:t>
            </a:r>
          </a:p>
          <a:p>
            <a:endParaRPr lang="en-US" dirty="0"/>
          </a:p>
          <a:p>
            <a:r>
              <a:rPr lang="en-US" dirty="0"/>
              <a:t>&gt; </a:t>
            </a:r>
            <a:r>
              <a:rPr lang="en-US" dirty="0" err="1"/>
              <a:t>is.na</a:t>
            </a:r>
            <a:r>
              <a:rPr lang="en-US" dirty="0"/>
              <a:t>(v)==FALSE</a:t>
            </a:r>
          </a:p>
          <a:p>
            <a:r>
              <a:rPr lang="en-US" dirty="0"/>
              <a:t>[1] FALSE TRUE FALSE TRUE</a:t>
            </a:r>
          </a:p>
          <a:p>
            <a:endParaRPr lang="en-US" dirty="0"/>
          </a:p>
          <a:p>
            <a:r>
              <a:rPr lang="en-US" dirty="0"/>
              <a:t>&gt; w1 &lt;- v[</a:t>
            </a:r>
            <a:r>
              <a:rPr lang="en-US" dirty="0" err="1"/>
              <a:t>is.na</a:t>
            </a:r>
            <a:r>
              <a:rPr lang="en-US" dirty="0"/>
              <a:t>(v)==FALSE] 		 # remove all missing values from the vector</a:t>
            </a:r>
          </a:p>
          <a:p>
            <a:r>
              <a:rPr lang="en-US" dirty="0"/>
              <a:t>&gt; w1</a:t>
            </a:r>
          </a:p>
          <a:p>
            <a:r>
              <a:rPr lang="en-US" dirty="0"/>
              <a:t>[1] 3 5</a:t>
            </a:r>
          </a:p>
          <a:p>
            <a:endParaRPr lang="en-US" dirty="0"/>
          </a:p>
          <a:p>
            <a:r>
              <a:rPr lang="en-US" dirty="0"/>
              <a:t>&gt; w2 &lt;- v[!</a:t>
            </a:r>
            <a:r>
              <a:rPr lang="en-US" dirty="0" err="1"/>
              <a:t>is.na</a:t>
            </a:r>
            <a:r>
              <a:rPr lang="en-US" dirty="0"/>
              <a:t>(v)] 			# same as w1</a:t>
            </a:r>
          </a:p>
        </p:txBody>
      </p:sp>
    </p:spTree>
    <p:extLst>
      <p:ext uri="{BB962C8B-B14F-4D97-AF65-F5344CB8AC3E}">
        <p14:creationId xmlns:p14="http://schemas.microsoft.com/office/powerpoint/2010/main" val="104086995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CAD6C4-516C-7143-9495-E883984901D8}"/>
              </a:ext>
            </a:extLst>
          </p:cNvPr>
          <p:cNvSpPr txBox="1"/>
          <p:nvPr/>
        </p:nvSpPr>
        <p:spPr>
          <a:xfrm>
            <a:off x="111211" y="135929"/>
            <a:ext cx="29077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NA, </a:t>
            </a:r>
            <a:r>
              <a:rPr lang="en-US" sz="2800" dirty="0" err="1"/>
              <a:t>Inf</a:t>
            </a:r>
            <a:r>
              <a:rPr lang="en-US" sz="2800" dirty="0"/>
              <a:t>, </a:t>
            </a:r>
            <a:r>
              <a:rPr lang="en-US" sz="2800" dirty="0" err="1"/>
              <a:t>NaN</a:t>
            </a:r>
            <a:r>
              <a:rPr lang="en-US" sz="2800" dirty="0"/>
              <a:t>, NULL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9979354-F08E-C841-914C-E51D46E196EF}"/>
              </a:ext>
            </a:extLst>
          </p:cNvPr>
          <p:cNvCxnSpPr>
            <a:cxnSpLocks/>
          </p:cNvCxnSpPr>
          <p:nvPr/>
        </p:nvCxnSpPr>
        <p:spPr>
          <a:xfrm>
            <a:off x="172993" y="753762"/>
            <a:ext cx="8798012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F725E4B1-D67A-BB4F-B612-3D4854FD62E1}"/>
              </a:ext>
            </a:extLst>
          </p:cNvPr>
          <p:cNvSpPr/>
          <p:nvPr/>
        </p:nvSpPr>
        <p:spPr>
          <a:xfrm>
            <a:off x="172993" y="1041809"/>
            <a:ext cx="8798012" cy="51567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38DAEE0-FE88-6748-8598-1A10F7CBA8C2}"/>
                  </a:ext>
                </a:extLst>
              </p:cNvPr>
              <p:cNvSpPr txBox="1"/>
              <p:nvPr/>
            </p:nvSpPr>
            <p:spPr>
              <a:xfrm>
                <a:off x="134071" y="1041809"/>
                <a:ext cx="9009929" cy="45243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Many commands allow to ignore missing data.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This is done with the argument '</a:t>
                </a:r>
                <a:r>
                  <a:rPr lang="en-US" dirty="0" err="1"/>
                  <a:t>na.rm</a:t>
                </a:r>
                <a:r>
                  <a:rPr lang="en-US" dirty="0"/>
                  <a:t>=TRUE’ (remove NA's) in commands which support this feature.</a:t>
                </a:r>
              </a:p>
              <a:p>
                <a:endParaRPr lang="en-US" dirty="0"/>
              </a:p>
              <a:p>
                <a:r>
                  <a:rPr lang="en-US" dirty="0"/>
                  <a:t>&gt; sum(</a:t>
                </a:r>
                <a:r>
                  <a:rPr lang="en-US" dirty="0" err="1"/>
                  <a:t>v,na.rm</a:t>
                </a:r>
                <a:r>
                  <a:rPr lang="en-US" dirty="0"/>
                  <a:t>=TRUE)</a:t>
                </a:r>
              </a:p>
              <a:p>
                <a:r>
                  <a:rPr lang="en-US" dirty="0"/>
                  <a:t>[1] 8</a:t>
                </a:r>
              </a:p>
              <a:p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The internal constants </a:t>
                </a:r>
                <a:r>
                  <a:rPr lang="en-US" dirty="0" err="1"/>
                  <a:t>Inf</a:t>
                </a:r>
                <a:r>
                  <a:rPr lang="en-US" dirty="0"/>
                  <a:t> and </a:t>
                </a:r>
                <a:r>
                  <a:rPr lang="mr-IN" dirty="0"/>
                  <a:t>–</a:t>
                </a:r>
                <a:r>
                  <a:rPr lang="en-US" dirty="0" err="1"/>
                  <a:t>Inf</a:t>
                </a:r>
                <a:r>
                  <a:rPr lang="en-US" dirty="0"/>
                  <a:t> represent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∞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𝑎𝑛𝑑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 −∞</m:t>
                    </m:r>
                  </m:oMath>
                </a14:m>
                <a:r>
                  <a:rPr lang="en-US" dirty="0"/>
                  <a:t>.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Everything outside a certain range is </a:t>
                </a:r>
                <a:r>
                  <a:rPr lang="en-US" dirty="0" err="1"/>
                  <a:t>Inf</a:t>
                </a:r>
                <a:r>
                  <a:rPr lang="en-US" dirty="0"/>
                  <a:t> or-</a:t>
                </a:r>
                <a:r>
                  <a:rPr lang="en-US" dirty="0" err="1"/>
                  <a:t>Inf</a:t>
                </a:r>
                <a:r>
                  <a:rPr lang="en-US" dirty="0"/>
                  <a:t> for R.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This range depends on the system (32bit or 64bit machine).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Another internal constant is </a:t>
                </a:r>
                <a:r>
                  <a:rPr lang="en-US" dirty="0" err="1"/>
                  <a:t>NaN</a:t>
                </a:r>
                <a:r>
                  <a:rPr lang="en-US" dirty="0"/>
                  <a:t> (not a number).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Every calculation which is not defined results in </a:t>
                </a:r>
                <a:r>
                  <a:rPr lang="en-US" dirty="0" err="1"/>
                  <a:t>NaN</a:t>
                </a:r>
                <a:r>
                  <a:rPr lang="en-US" dirty="0"/>
                  <a:t>.</a:t>
                </a:r>
              </a:p>
              <a:p>
                <a:endParaRPr lang="en-US" dirty="0"/>
              </a:p>
              <a:p>
                <a:r>
                  <a:rPr lang="mr-IN" dirty="0"/>
                  <a:t>&gt; </a:t>
                </a:r>
                <a:r>
                  <a:rPr lang="en-GB" dirty="0"/>
                  <a:t>5/0</a:t>
                </a:r>
                <a:endParaRPr lang="mr-IN" dirty="0"/>
              </a:p>
              <a:p>
                <a:r>
                  <a:rPr lang="en-GB" dirty="0"/>
                  <a:t>[1]</a:t>
                </a:r>
                <a:r>
                  <a:rPr lang="mr-IN" dirty="0"/>
                  <a:t> </a:t>
                </a:r>
                <a:r>
                  <a:rPr lang="mr-IN" dirty="0" err="1"/>
                  <a:t>Inf</a:t>
                </a:r>
                <a:endParaRPr lang="en-GB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38DAEE0-FE88-6748-8598-1A10F7CBA8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071" y="1041809"/>
                <a:ext cx="9009929" cy="4524315"/>
              </a:xfrm>
              <a:prstGeom prst="rect">
                <a:avLst/>
              </a:prstGeom>
              <a:blipFill>
                <a:blip r:embed="rId3"/>
                <a:stretch>
                  <a:fillRect l="-563" t="-5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2061172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CAD6C4-516C-7143-9495-E883984901D8}"/>
              </a:ext>
            </a:extLst>
          </p:cNvPr>
          <p:cNvSpPr txBox="1"/>
          <p:nvPr/>
        </p:nvSpPr>
        <p:spPr>
          <a:xfrm>
            <a:off x="111211" y="135929"/>
            <a:ext cx="29077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NA, </a:t>
            </a:r>
            <a:r>
              <a:rPr lang="en-US" sz="2800" dirty="0" err="1"/>
              <a:t>Inf</a:t>
            </a:r>
            <a:r>
              <a:rPr lang="en-US" sz="2800" dirty="0"/>
              <a:t>, </a:t>
            </a:r>
            <a:r>
              <a:rPr lang="en-US" sz="2800" dirty="0" err="1"/>
              <a:t>NaN</a:t>
            </a:r>
            <a:r>
              <a:rPr lang="en-US" sz="2800" dirty="0"/>
              <a:t>, NULL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9979354-F08E-C841-914C-E51D46E196EF}"/>
              </a:ext>
            </a:extLst>
          </p:cNvPr>
          <p:cNvCxnSpPr>
            <a:cxnSpLocks/>
          </p:cNvCxnSpPr>
          <p:nvPr/>
        </p:nvCxnSpPr>
        <p:spPr>
          <a:xfrm>
            <a:off x="172993" y="753762"/>
            <a:ext cx="8798012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F725E4B1-D67A-BB4F-B612-3D4854FD62E1}"/>
              </a:ext>
            </a:extLst>
          </p:cNvPr>
          <p:cNvSpPr/>
          <p:nvPr/>
        </p:nvSpPr>
        <p:spPr>
          <a:xfrm>
            <a:off x="172993" y="1041809"/>
            <a:ext cx="8798012" cy="51567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8DAEE0-FE88-6748-8598-1A10F7CBA8C2}"/>
              </a:ext>
            </a:extLst>
          </p:cNvPr>
          <p:cNvSpPr txBox="1"/>
          <p:nvPr/>
        </p:nvSpPr>
        <p:spPr>
          <a:xfrm>
            <a:off x="134071" y="1041809"/>
            <a:ext cx="900992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dirty="0"/>
              <a:t>&gt; </a:t>
            </a:r>
            <a:r>
              <a:rPr lang="mr-IN" dirty="0" err="1"/>
              <a:t>Inf</a:t>
            </a:r>
            <a:r>
              <a:rPr lang="mr-IN" dirty="0"/>
              <a:t>*(-2)</a:t>
            </a:r>
          </a:p>
          <a:p>
            <a:r>
              <a:rPr lang="en-GB" dirty="0"/>
              <a:t>[1]</a:t>
            </a:r>
            <a:r>
              <a:rPr lang="mr-IN" dirty="0"/>
              <a:t> –</a:t>
            </a:r>
            <a:r>
              <a:rPr lang="mr-IN" dirty="0" err="1"/>
              <a:t>Inf</a:t>
            </a:r>
            <a:endParaRPr lang="en-GB" dirty="0"/>
          </a:p>
          <a:p>
            <a:endParaRPr lang="mr-IN" dirty="0"/>
          </a:p>
          <a:p>
            <a:r>
              <a:rPr lang="mr-IN" dirty="0"/>
              <a:t>&gt; </a:t>
            </a:r>
            <a:r>
              <a:rPr lang="mr-IN" dirty="0" err="1"/>
              <a:t>Inf</a:t>
            </a:r>
            <a:r>
              <a:rPr lang="mr-IN" dirty="0"/>
              <a:t>*</a:t>
            </a:r>
            <a:r>
              <a:rPr lang="mr-IN" dirty="0" err="1"/>
              <a:t>Inf</a:t>
            </a:r>
            <a:endParaRPr lang="mr-IN" dirty="0"/>
          </a:p>
          <a:p>
            <a:r>
              <a:rPr lang="en-GB" dirty="0"/>
              <a:t>[1]</a:t>
            </a:r>
            <a:r>
              <a:rPr lang="mr-IN" dirty="0"/>
              <a:t> </a:t>
            </a:r>
            <a:r>
              <a:rPr lang="mr-IN" dirty="0" err="1"/>
              <a:t>Inf</a:t>
            </a:r>
            <a:endParaRPr lang="en-GB" dirty="0"/>
          </a:p>
          <a:p>
            <a:endParaRPr lang="mr-IN" dirty="0"/>
          </a:p>
          <a:p>
            <a:r>
              <a:rPr lang="mr-IN" dirty="0"/>
              <a:t>&gt; 0/0</a:t>
            </a:r>
          </a:p>
          <a:p>
            <a:r>
              <a:rPr lang="en-GB" dirty="0"/>
              <a:t>[1]</a:t>
            </a:r>
            <a:r>
              <a:rPr lang="mr-IN" dirty="0"/>
              <a:t> </a:t>
            </a:r>
            <a:r>
              <a:rPr lang="mr-IN" dirty="0" err="1"/>
              <a:t>NaN</a:t>
            </a:r>
            <a:endParaRPr lang="en-GB" dirty="0"/>
          </a:p>
          <a:p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'NULL' represents the null object (represents 'there is no object') in 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NULL is often returned by functions and expressions whose value is undefined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 </a:t>
            </a:r>
            <a:r>
              <a:rPr lang="en-US" dirty="0" err="1"/>
              <a:t>NaN</a:t>
            </a:r>
            <a:r>
              <a:rPr lang="en-US" dirty="0"/>
              <a:t> is an undefined numeric value and NULL is often used as undefined object</a:t>
            </a:r>
          </a:p>
        </p:txBody>
      </p:sp>
    </p:spTree>
    <p:extLst>
      <p:ext uri="{BB962C8B-B14F-4D97-AF65-F5344CB8AC3E}">
        <p14:creationId xmlns:p14="http://schemas.microsoft.com/office/powerpoint/2010/main" val="93154580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8CE0D2F-F9E1-3A47-AC84-2A152D8E6135}"/>
              </a:ext>
            </a:extLst>
          </p:cNvPr>
          <p:cNvSpPr txBox="1"/>
          <p:nvPr/>
        </p:nvSpPr>
        <p:spPr>
          <a:xfrm>
            <a:off x="3454643" y="3075057"/>
            <a:ext cx="22347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Exercise 2</a:t>
            </a:r>
          </a:p>
        </p:txBody>
      </p:sp>
    </p:spTree>
    <p:extLst>
      <p:ext uri="{BB962C8B-B14F-4D97-AF65-F5344CB8AC3E}">
        <p14:creationId xmlns:p14="http://schemas.microsoft.com/office/powerpoint/2010/main" val="394031751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CAD6C4-516C-7143-9495-E883984901D8}"/>
              </a:ext>
            </a:extLst>
          </p:cNvPr>
          <p:cNvSpPr txBox="1"/>
          <p:nvPr/>
        </p:nvSpPr>
        <p:spPr>
          <a:xfrm>
            <a:off x="111211" y="135929"/>
            <a:ext cx="49007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Reading and writing data frames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9979354-F08E-C841-914C-E51D46E196EF}"/>
              </a:ext>
            </a:extLst>
          </p:cNvPr>
          <p:cNvCxnSpPr>
            <a:cxnSpLocks/>
          </p:cNvCxnSpPr>
          <p:nvPr/>
        </p:nvCxnSpPr>
        <p:spPr>
          <a:xfrm>
            <a:off x="172993" y="753762"/>
            <a:ext cx="8798012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F725E4B1-D67A-BB4F-B612-3D4854FD62E1}"/>
              </a:ext>
            </a:extLst>
          </p:cNvPr>
          <p:cNvSpPr/>
          <p:nvPr/>
        </p:nvSpPr>
        <p:spPr>
          <a:xfrm>
            <a:off x="172993" y="1041809"/>
            <a:ext cx="8798012" cy="51567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8DAEE0-FE88-6748-8598-1A10F7CBA8C2}"/>
              </a:ext>
            </a:extLst>
          </p:cNvPr>
          <p:cNvSpPr txBox="1"/>
          <p:nvPr/>
        </p:nvSpPr>
        <p:spPr>
          <a:xfrm>
            <a:off x="134072" y="1041809"/>
            <a:ext cx="8836934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Read a data frame from a file with </a:t>
            </a:r>
            <a:r>
              <a:rPr lang="en-US" dirty="0" err="1"/>
              <a:t>read.table</a:t>
            </a:r>
            <a:r>
              <a:rPr lang="en-US" dirty="0"/>
              <a:t>(). 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Write a data frame to a file with </a:t>
            </a:r>
            <a:r>
              <a:rPr lang="en-US" dirty="0" err="1"/>
              <a:t>write.table</a:t>
            </a:r>
            <a:r>
              <a:rPr lang="en-US" dirty="0"/>
              <a:t>().</a:t>
            </a:r>
          </a:p>
          <a:p>
            <a:endParaRPr lang="en-US" dirty="0"/>
          </a:p>
          <a:p>
            <a:r>
              <a:rPr lang="en-US" dirty="0"/>
              <a:t>Typical call:</a:t>
            </a:r>
          </a:p>
          <a:p>
            <a:endParaRPr lang="en-US" dirty="0"/>
          </a:p>
          <a:p>
            <a:r>
              <a:rPr lang="en-US" dirty="0" err="1"/>
              <a:t>read.table</a:t>
            </a:r>
            <a:r>
              <a:rPr lang="en-US" dirty="0"/>
              <a:t>(file=”</a:t>
            </a:r>
            <a:r>
              <a:rPr lang="en-US" dirty="0" err="1"/>
              <a:t>filename.txt</a:t>
            </a:r>
            <a:r>
              <a:rPr lang="en-US" dirty="0"/>
              <a:t> ",header=TRUE)		# Now you know about paths</a:t>
            </a:r>
          </a:p>
          <a:p>
            <a:r>
              <a:rPr lang="en-US" dirty="0" err="1"/>
              <a:t>write.table</a:t>
            </a:r>
            <a:r>
              <a:rPr lang="en-US" dirty="0"/>
              <a:t>(</a:t>
            </a:r>
            <a:r>
              <a:rPr lang="en-US" dirty="0" err="1"/>
              <a:t>dataframe</a:t>
            </a:r>
            <a:r>
              <a:rPr lang="en-US" dirty="0"/>
              <a:t> , file=”</a:t>
            </a:r>
            <a:r>
              <a:rPr lang="en-US" dirty="0" err="1"/>
              <a:t>your_file.txt</a:t>
            </a:r>
            <a:r>
              <a:rPr lang="en-US" dirty="0"/>
              <a:t> ")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Before reading your first data from a file into a data frame, you need to prepare them.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You need to think about columns and separators. Your data could look as follows:</a:t>
            </a:r>
          </a:p>
          <a:p>
            <a:endParaRPr lang="en-US" dirty="0"/>
          </a:p>
          <a:p>
            <a:r>
              <a:rPr lang="en-US" dirty="0"/>
              <a:t>weight  smoker lifespan</a:t>
            </a:r>
          </a:p>
          <a:p>
            <a:r>
              <a:rPr lang="en-US" dirty="0"/>
              <a:t>       3               0 	50.5</a:t>
            </a:r>
          </a:p>
          <a:p>
            <a:r>
              <a:rPr lang="en-US" dirty="0"/>
              <a:t>       3 	       0	52.8</a:t>
            </a:r>
          </a:p>
          <a:p>
            <a:r>
              <a:rPr lang="en-US" dirty="0"/>
              <a:t>       3 	       1 	54.7</a:t>
            </a:r>
          </a:p>
          <a:p>
            <a:r>
              <a:rPr lang="en-US" dirty="0"/>
              <a:t>       3 	       0 	56.0</a:t>
            </a:r>
          </a:p>
        </p:txBody>
      </p:sp>
    </p:spTree>
    <p:extLst>
      <p:ext uri="{BB962C8B-B14F-4D97-AF65-F5344CB8AC3E}">
        <p14:creationId xmlns:p14="http://schemas.microsoft.com/office/powerpoint/2010/main" val="67738603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CAD6C4-516C-7143-9495-E883984901D8}"/>
              </a:ext>
            </a:extLst>
          </p:cNvPr>
          <p:cNvSpPr txBox="1"/>
          <p:nvPr/>
        </p:nvSpPr>
        <p:spPr>
          <a:xfrm>
            <a:off x="111211" y="135929"/>
            <a:ext cx="49007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Reading and writing data frames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9979354-F08E-C841-914C-E51D46E196EF}"/>
              </a:ext>
            </a:extLst>
          </p:cNvPr>
          <p:cNvCxnSpPr>
            <a:cxnSpLocks/>
          </p:cNvCxnSpPr>
          <p:nvPr/>
        </p:nvCxnSpPr>
        <p:spPr>
          <a:xfrm>
            <a:off x="172993" y="753762"/>
            <a:ext cx="8798012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F725E4B1-D67A-BB4F-B612-3D4854FD62E1}"/>
              </a:ext>
            </a:extLst>
          </p:cNvPr>
          <p:cNvSpPr/>
          <p:nvPr/>
        </p:nvSpPr>
        <p:spPr>
          <a:xfrm>
            <a:off x="172993" y="1041809"/>
            <a:ext cx="8798012" cy="51567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8DAEE0-FE88-6748-8598-1A10F7CBA8C2}"/>
              </a:ext>
            </a:extLst>
          </p:cNvPr>
          <p:cNvSpPr txBox="1"/>
          <p:nvPr/>
        </p:nvSpPr>
        <p:spPr>
          <a:xfrm>
            <a:off x="134072" y="1041809"/>
            <a:ext cx="883693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Now start Excel and open a new table. 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Enter the data as in the above table. 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Then store the file as text file with the tabulator as delimiter: File/Save as/...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Then from the 'Save as type' options choose 'Text (Tab delimited)’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Store the file for example as ‘example'. Excel automatically adds the extension '.txt' for text files. 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Make sure that the file is in the current working directory.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 the menu (File/change directory) or </a:t>
            </a:r>
            <a:r>
              <a:rPr lang="en-US" dirty="0" err="1"/>
              <a:t>getwd</a:t>
            </a:r>
            <a:r>
              <a:rPr lang="en-US" dirty="0"/>
              <a:t>() and </a:t>
            </a:r>
            <a:r>
              <a:rPr lang="en-US" dirty="0" err="1"/>
              <a:t>setwd</a:t>
            </a:r>
            <a:r>
              <a:rPr lang="en-US" dirty="0"/>
              <a:t>() to determine and set the working directory.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Then you read the file with the command </a:t>
            </a:r>
            <a:r>
              <a:rPr lang="en-US" dirty="0" err="1"/>
              <a:t>read.table</a:t>
            </a:r>
            <a:r>
              <a:rPr lang="en-US" dirty="0"/>
              <a:t>().</a:t>
            </a:r>
          </a:p>
          <a:p>
            <a:endParaRPr lang="en-US" dirty="0"/>
          </a:p>
          <a:p>
            <a:r>
              <a:rPr lang="en-US" dirty="0"/>
              <a:t>The first line of the file contains the names of the variables and is called 'header', so we specify the option 'header=TRUE'.</a:t>
            </a:r>
          </a:p>
        </p:txBody>
      </p:sp>
    </p:spTree>
    <p:extLst>
      <p:ext uri="{BB962C8B-B14F-4D97-AF65-F5344CB8AC3E}">
        <p14:creationId xmlns:p14="http://schemas.microsoft.com/office/powerpoint/2010/main" val="182865632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CAD6C4-516C-7143-9495-E883984901D8}"/>
              </a:ext>
            </a:extLst>
          </p:cNvPr>
          <p:cNvSpPr txBox="1"/>
          <p:nvPr/>
        </p:nvSpPr>
        <p:spPr>
          <a:xfrm>
            <a:off x="111211" y="135929"/>
            <a:ext cx="49007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Reading and writing data frames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9979354-F08E-C841-914C-E51D46E196EF}"/>
              </a:ext>
            </a:extLst>
          </p:cNvPr>
          <p:cNvCxnSpPr>
            <a:cxnSpLocks/>
          </p:cNvCxnSpPr>
          <p:nvPr/>
        </p:nvCxnSpPr>
        <p:spPr>
          <a:xfrm>
            <a:off x="172993" y="753762"/>
            <a:ext cx="8798012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F725E4B1-D67A-BB4F-B612-3D4854FD62E1}"/>
              </a:ext>
            </a:extLst>
          </p:cNvPr>
          <p:cNvSpPr/>
          <p:nvPr/>
        </p:nvSpPr>
        <p:spPr>
          <a:xfrm>
            <a:off x="172993" y="1041809"/>
            <a:ext cx="8798012" cy="51567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8DAEE0-FE88-6748-8598-1A10F7CBA8C2}"/>
              </a:ext>
            </a:extLst>
          </p:cNvPr>
          <p:cNvSpPr txBox="1"/>
          <p:nvPr/>
        </p:nvSpPr>
        <p:spPr>
          <a:xfrm>
            <a:off x="134071" y="1041809"/>
            <a:ext cx="900992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&gt; </a:t>
            </a:r>
            <a:r>
              <a:rPr lang="en-US" dirty="0" err="1"/>
              <a:t>setwd</a:t>
            </a:r>
            <a:r>
              <a:rPr lang="en-US" dirty="0"/>
              <a:t>("D:/</a:t>
            </a:r>
            <a:r>
              <a:rPr lang="en-US" dirty="0" err="1"/>
              <a:t>Rcourse</a:t>
            </a:r>
            <a:r>
              <a:rPr lang="en-US" dirty="0"/>
              <a:t>/") 		# "" are necessary. Note / instead of \</a:t>
            </a:r>
          </a:p>
          <a:p>
            <a:endParaRPr lang="en-US" dirty="0"/>
          </a:p>
          <a:p>
            <a:r>
              <a:rPr lang="en-US" dirty="0"/>
              <a:t>&gt; </a:t>
            </a:r>
            <a:r>
              <a:rPr lang="en-US" dirty="0" err="1"/>
              <a:t>riscfactor</a:t>
            </a:r>
            <a:r>
              <a:rPr lang="en-US" dirty="0"/>
              <a:t> &lt;- </a:t>
            </a:r>
            <a:r>
              <a:rPr lang="en-US" dirty="0" err="1"/>
              <a:t>read.table</a:t>
            </a:r>
            <a:r>
              <a:rPr lang="en-US" dirty="0"/>
              <a:t>(file="</a:t>
            </a:r>
            <a:r>
              <a:rPr lang="en-US" dirty="0" err="1"/>
              <a:t>lifespandata.txt",header</a:t>
            </a:r>
            <a:r>
              <a:rPr lang="en-US" dirty="0"/>
              <a:t>=TRUE)</a:t>
            </a:r>
          </a:p>
          <a:p>
            <a:endParaRPr lang="en-US" dirty="0"/>
          </a:p>
          <a:p>
            <a:r>
              <a:rPr lang="en-US" dirty="0"/>
              <a:t>&gt; # Alternatively use </a:t>
            </a:r>
            <a:r>
              <a:rPr lang="en-US" dirty="0" err="1"/>
              <a:t>file.choose</a:t>
            </a:r>
            <a:r>
              <a:rPr lang="en-US" dirty="0"/>
              <a:t>() (the choose-file-menu pops up in a GUI):</a:t>
            </a:r>
          </a:p>
          <a:p>
            <a:endParaRPr lang="en-US" dirty="0"/>
          </a:p>
          <a:p>
            <a:r>
              <a:rPr lang="en-US" dirty="0"/>
              <a:t>&gt; # </a:t>
            </a:r>
            <a:r>
              <a:rPr lang="en-US" dirty="0" err="1"/>
              <a:t>riscfactor</a:t>
            </a:r>
            <a:r>
              <a:rPr lang="en-US" dirty="0"/>
              <a:t> &lt;- </a:t>
            </a:r>
            <a:r>
              <a:rPr lang="en-US" dirty="0" err="1"/>
              <a:t>read.table</a:t>
            </a:r>
            <a:r>
              <a:rPr lang="en-US" dirty="0"/>
              <a:t>(file=</a:t>
            </a:r>
            <a:r>
              <a:rPr lang="en-US" dirty="0" err="1"/>
              <a:t>file.choose</a:t>
            </a:r>
            <a:r>
              <a:rPr lang="en-US" dirty="0"/>
              <a:t>(),header=TRUE)</a:t>
            </a:r>
          </a:p>
          <a:p>
            <a:endParaRPr lang="en-US" dirty="0"/>
          </a:p>
          <a:p>
            <a:r>
              <a:rPr lang="en-US" dirty="0"/>
              <a:t>&gt; </a:t>
            </a:r>
            <a:r>
              <a:rPr lang="en-US" dirty="0" err="1"/>
              <a:t>riscfactor</a:t>
            </a:r>
            <a:endParaRPr lang="en-US" dirty="0"/>
          </a:p>
          <a:p>
            <a:r>
              <a:rPr lang="en-US" dirty="0"/>
              <a:t>          </a:t>
            </a:r>
            <a:r>
              <a:rPr lang="en-US" dirty="0" err="1"/>
              <a:t>weightcls</a:t>
            </a:r>
            <a:r>
              <a:rPr lang="en-US" dirty="0"/>
              <a:t>    smoker      lifespan</a:t>
            </a:r>
          </a:p>
          <a:p>
            <a:r>
              <a:rPr lang="en-US" dirty="0"/>
              <a:t>1 	1 	0 	50.5</a:t>
            </a:r>
          </a:p>
          <a:p>
            <a:r>
              <a:rPr lang="en-US" dirty="0"/>
              <a:t>2 	2 	0 	52.8</a:t>
            </a:r>
          </a:p>
          <a:p>
            <a:r>
              <a:rPr lang="en-US" dirty="0"/>
              <a:t>3 	2 	1 	54.7</a:t>
            </a:r>
          </a:p>
          <a:p>
            <a:r>
              <a:rPr lang="en-US" dirty="0"/>
              <a:t>4 	1 	0 	56.0</a:t>
            </a:r>
          </a:p>
        </p:txBody>
      </p:sp>
    </p:spTree>
    <p:extLst>
      <p:ext uri="{BB962C8B-B14F-4D97-AF65-F5344CB8AC3E}">
        <p14:creationId xmlns:p14="http://schemas.microsoft.com/office/powerpoint/2010/main" val="69375240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CAD6C4-516C-7143-9495-E883984901D8}"/>
              </a:ext>
            </a:extLst>
          </p:cNvPr>
          <p:cNvSpPr txBox="1"/>
          <p:nvPr/>
        </p:nvSpPr>
        <p:spPr>
          <a:xfrm>
            <a:off x="111211" y="135929"/>
            <a:ext cx="49007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Reading and writing data frames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9979354-F08E-C841-914C-E51D46E196EF}"/>
              </a:ext>
            </a:extLst>
          </p:cNvPr>
          <p:cNvCxnSpPr>
            <a:cxnSpLocks/>
          </p:cNvCxnSpPr>
          <p:nvPr/>
        </p:nvCxnSpPr>
        <p:spPr>
          <a:xfrm>
            <a:off x="172993" y="753762"/>
            <a:ext cx="8798012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F725E4B1-D67A-BB4F-B612-3D4854FD62E1}"/>
              </a:ext>
            </a:extLst>
          </p:cNvPr>
          <p:cNvSpPr/>
          <p:nvPr/>
        </p:nvSpPr>
        <p:spPr>
          <a:xfrm>
            <a:off x="172993" y="1041809"/>
            <a:ext cx="8798012" cy="51567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8DAEE0-FE88-6748-8598-1A10F7CBA8C2}"/>
              </a:ext>
            </a:extLst>
          </p:cNvPr>
          <p:cNvSpPr txBox="1"/>
          <p:nvPr/>
        </p:nvSpPr>
        <p:spPr>
          <a:xfrm>
            <a:off x="134071" y="1041809"/>
            <a:ext cx="900992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US" dirty="0"/>
              <a:t>&gt; </a:t>
            </a:r>
            <a:r>
              <a:rPr lang="en-US" dirty="0" err="1"/>
              <a:t>str</a:t>
            </a:r>
            <a:r>
              <a:rPr lang="en-US" dirty="0"/>
              <a:t>(</a:t>
            </a:r>
            <a:r>
              <a:rPr lang="en-US" dirty="0" err="1"/>
              <a:t>riscfactor</a:t>
            </a:r>
            <a:r>
              <a:rPr lang="en-US" dirty="0"/>
              <a:t>)</a:t>
            </a:r>
          </a:p>
          <a:p>
            <a:r>
              <a:rPr lang="en-US" dirty="0"/>
              <a:t>'</a:t>
            </a:r>
            <a:r>
              <a:rPr lang="en-US" dirty="0" err="1"/>
              <a:t>data.frame</a:t>
            </a:r>
            <a:r>
              <a:rPr lang="en-US" dirty="0"/>
              <a:t>' : 12 obs. of 4 variables:</a:t>
            </a:r>
          </a:p>
          <a:p>
            <a:r>
              <a:rPr lang="en-US" dirty="0"/>
              <a:t>$ </a:t>
            </a:r>
            <a:r>
              <a:rPr lang="en-US" dirty="0" err="1"/>
              <a:t>weightcls</a:t>
            </a:r>
            <a:r>
              <a:rPr lang="en-US" dirty="0"/>
              <a:t> : </a:t>
            </a:r>
            <a:r>
              <a:rPr lang="en-US" dirty="0" err="1"/>
              <a:t>int</a:t>
            </a:r>
            <a:r>
              <a:rPr lang="en-US" dirty="0"/>
              <a:t> 3 3 3 3 2 2 2 2 1 1 ...</a:t>
            </a:r>
          </a:p>
          <a:p>
            <a:r>
              <a:rPr lang="en-US" dirty="0"/>
              <a:t>$ smoker : </a:t>
            </a:r>
            <a:r>
              <a:rPr lang="en-US" dirty="0" err="1"/>
              <a:t>int</a:t>
            </a:r>
            <a:r>
              <a:rPr lang="en-US" dirty="0"/>
              <a:t> 0 0 1 0 0 1 0 0 1 0 ...</a:t>
            </a:r>
          </a:p>
          <a:p>
            <a:r>
              <a:rPr lang="en-US" dirty="0"/>
              <a:t>$ lifespan : </a:t>
            </a:r>
            <a:r>
              <a:rPr lang="en-US" dirty="0" err="1"/>
              <a:t>num</a:t>
            </a:r>
            <a:r>
              <a:rPr lang="en-US" dirty="0"/>
              <a:t> 50.3 52.8 54.7 56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&gt; </a:t>
            </a:r>
            <a:r>
              <a:rPr lang="en-US" dirty="0" err="1"/>
              <a:t>write.table</a:t>
            </a:r>
            <a:r>
              <a:rPr lang="en-US" dirty="0"/>
              <a:t>(</a:t>
            </a:r>
            <a:r>
              <a:rPr lang="en-US" dirty="0" err="1"/>
              <a:t>riscfactor,file</a:t>
            </a:r>
            <a:r>
              <a:rPr lang="en-US" dirty="0"/>
              <a:t>=”</a:t>
            </a:r>
            <a:r>
              <a:rPr lang="en-US" dirty="0" err="1"/>
              <a:t>exampleout.txt</a:t>
            </a:r>
            <a:r>
              <a:rPr lang="en-US" dirty="0"/>
              <a:t>")</a:t>
            </a:r>
          </a:p>
        </p:txBody>
      </p:sp>
    </p:spTree>
    <p:extLst>
      <p:ext uri="{BB962C8B-B14F-4D97-AF65-F5344CB8AC3E}">
        <p14:creationId xmlns:p14="http://schemas.microsoft.com/office/powerpoint/2010/main" val="36717010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65C90D9-5CBD-6C40-9542-3A788CFC5FAE}"/>
              </a:ext>
            </a:extLst>
          </p:cNvPr>
          <p:cNvSpPr txBox="1"/>
          <p:nvPr/>
        </p:nvSpPr>
        <p:spPr>
          <a:xfrm>
            <a:off x="111211" y="135929"/>
            <a:ext cx="16834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Helvetica" pitchFamily="2" charset="0"/>
              </a:rPr>
              <a:t>Overview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76B9736-3FBA-7846-908D-4D2E2CAB52D1}"/>
              </a:ext>
            </a:extLst>
          </p:cNvPr>
          <p:cNvCxnSpPr>
            <a:cxnSpLocks/>
          </p:cNvCxnSpPr>
          <p:nvPr/>
        </p:nvCxnSpPr>
        <p:spPr>
          <a:xfrm>
            <a:off x="172993" y="753762"/>
            <a:ext cx="8798012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4A97110-9580-3345-87F3-7D7DC54980A0}"/>
              </a:ext>
            </a:extLst>
          </p:cNvPr>
          <p:cNvSpPr txBox="1"/>
          <p:nvPr/>
        </p:nvSpPr>
        <p:spPr>
          <a:xfrm>
            <a:off x="130569" y="890345"/>
            <a:ext cx="7042505" cy="59093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dirty="0"/>
              <a:t>Set up your environment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dirty="0"/>
              <a:t>Libraries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dirty="0"/>
              <a:t>Variables, assignment and logical operators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dirty="0"/>
              <a:t>Vectors, Matrices, Lists, Data frames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dirty="0"/>
              <a:t>Missing data (NA, </a:t>
            </a:r>
            <a:r>
              <a:rPr lang="en-US" dirty="0" err="1"/>
              <a:t>NaN</a:t>
            </a:r>
            <a:r>
              <a:rPr lang="en-US" dirty="0"/>
              <a:t>)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dirty="0"/>
              <a:t>Reading and writing data frames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dirty="0"/>
              <a:t>Factors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dirty="0"/>
              <a:t>Conditional statements and loops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dirty="0"/>
              <a:t>Functions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dirty="0"/>
              <a:t>Generating and manipulating strings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dirty="0"/>
              <a:t>Regular expressions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dirty="0"/>
              <a:t>Advanced packages for data wrangling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dirty="0"/>
              <a:t>Plotting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dirty="0"/>
              <a:t>Bioconductor – write your own script to analyze a DNA/RNA sequence</a:t>
            </a:r>
          </a:p>
        </p:txBody>
      </p:sp>
    </p:spTree>
    <p:extLst>
      <p:ext uri="{BB962C8B-B14F-4D97-AF65-F5344CB8AC3E}">
        <p14:creationId xmlns:p14="http://schemas.microsoft.com/office/powerpoint/2010/main" val="202443036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CAD6C4-516C-7143-9495-E883984901D8}"/>
              </a:ext>
            </a:extLst>
          </p:cNvPr>
          <p:cNvSpPr txBox="1"/>
          <p:nvPr/>
        </p:nvSpPr>
        <p:spPr>
          <a:xfrm>
            <a:off x="111211" y="135929"/>
            <a:ext cx="49007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Reading and writing data frames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9979354-F08E-C841-914C-E51D46E196EF}"/>
              </a:ext>
            </a:extLst>
          </p:cNvPr>
          <p:cNvCxnSpPr>
            <a:cxnSpLocks/>
          </p:cNvCxnSpPr>
          <p:nvPr/>
        </p:nvCxnSpPr>
        <p:spPr>
          <a:xfrm>
            <a:off x="172993" y="753762"/>
            <a:ext cx="8798012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F725E4B1-D67A-BB4F-B612-3D4854FD62E1}"/>
              </a:ext>
            </a:extLst>
          </p:cNvPr>
          <p:cNvSpPr/>
          <p:nvPr/>
        </p:nvSpPr>
        <p:spPr>
          <a:xfrm>
            <a:off x="172993" y="1041808"/>
            <a:ext cx="8798012" cy="555386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8DAEE0-FE88-6748-8598-1A10F7CBA8C2}"/>
              </a:ext>
            </a:extLst>
          </p:cNvPr>
          <p:cNvSpPr txBox="1"/>
          <p:nvPr/>
        </p:nvSpPr>
        <p:spPr>
          <a:xfrm>
            <a:off x="172993" y="1002583"/>
            <a:ext cx="8836934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 is important to learn how to put your data into the data or Excel spreadsheet. There</a:t>
            </a:r>
          </a:p>
          <a:p>
            <a:pPr indent="279400"/>
            <a:r>
              <a:rPr lang="en-US" dirty="0"/>
              <a:t>are countless ways of doing it but only one way which makes life easy later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key thing to remember is that all the values of the same variable go in the SAME COLUMN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Here is an example. If you had an experiment with three treatments (control, pre-heated, </a:t>
            </a:r>
            <a:r>
              <a:rPr lang="en-US" dirty="0" err="1"/>
              <a:t>prechilled</a:t>
            </a:r>
            <a:r>
              <a:rPr lang="en-US" dirty="0"/>
              <a:t>), and four measurements per treatment, it might seem like a good idea to create the spreadsheet like this: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However this is not ideal for handling the data with R. The good way to enter these data is to</a:t>
            </a:r>
          </a:p>
          <a:p>
            <a:r>
              <a:rPr lang="en-US" dirty="0"/>
              <a:t>have one column for the response variable and one column which indicates the treatment.</a:t>
            </a:r>
          </a:p>
          <a:p>
            <a:endParaRPr lang="en-US"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4544848"/>
              </p:ext>
            </p:extLst>
          </p:nvPr>
        </p:nvGraphicFramePr>
        <p:xfrm>
          <a:off x="1543460" y="3570951"/>
          <a:ext cx="6096000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Control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Pre-heated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Pre-chilled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6.1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6.9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3405047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CAD6C4-516C-7143-9495-E883984901D8}"/>
              </a:ext>
            </a:extLst>
          </p:cNvPr>
          <p:cNvSpPr txBox="1"/>
          <p:nvPr/>
        </p:nvSpPr>
        <p:spPr>
          <a:xfrm>
            <a:off x="111211" y="135929"/>
            <a:ext cx="49007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Reading and writing data frames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9979354-F08E-C841-914C-E51D46E196EF}"/>
              </a:ext>
            </a:extLst>
          </p:cNvPr>
          <p:cNvCxnSpPr>
            <a:cxnSpLocks/>
          </p:cNvCxnSpPr>
          <p:nvPr/>
        </p:nvCxnSpPr>
        <p:spPr>
          <a:xfrm>
            <a:off x="172993" y="753762"/>
            <a:ext cx="8798012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F725E4B1-D67A-BB4F-B612-3D4854FD62E1}"/>
              </a:ext>
            </a:extLst>
          </p:cNvPr>
          <p:cNvSpPr/>
          <p:nvPr/>
        </p:nvSpPr>
        <p:spPr>
          <a:xfrm>
            <a:off x="172993" y="1041809"/>
            <a:ext cx="8798012" cy="51567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8DAEE0-FE88-6748-8598-1A10F7CBA8C2}"/>
              </a:ext>
            </a:extLst>
          </p:cNvPr>
          <p:cNvSpPr txBox="1"/>
          <p:nvPr/>
        </p:nvSpPr>
        <p:spPr>
          <a:xfrm>
            <a:off x="3338065" y="1271077"/>
            <a:ext cx="563294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good way to enter these data is to have one column for the response variable and one column which indicates the treatment</a:t>
            </a:r>
          </a:p>
          <a:p>
            <a:pPr indent="15875"/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organization of the data is more suitable for R as R is particularly good in grouping a vector (here 'Response') according to a criterion (here 'Treatment').</a:t>
            </a:r>
          </a:p>
          <a:p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8938720"/>
              </p:ext>
            </p:extLst>
          </p:nvPr>
        </p:nvGraphicFramePr>
        <p:xfrm>
          <a:off x="280596" y="1216249"/>
          <a:ext cx="2713894" cy="4820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719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19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Response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Treatment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6.1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Control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Control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Control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Control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6.3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Pre-heated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6.2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Pre-heated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Pre-heated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6.3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Pre-heated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7.1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Pre-chilled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8.2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Pre-chilled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7.3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Pre-chilled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6.9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Pre-chilled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543633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CAD6C4-516C-7143-9495-E883984901D8}"/>
              </a:ext>
            </a:extLst>
          </p:cNvPr>
          <p:cNvSpPr txBox="1"/>
          <p:nvPr/>
        </p:nvSpPr>
        <p:spPr>
          <a:xfrm>
            <a:off x="111211" y="135929"/>
            <a:ext cx="49007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Reading and writing data frames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9979354-F08E-C841-914C-E51D46E196EF}"/>
              </a:ext>
            </a:extLst>
          </p:cNvPr>
          <p:cNvCxnSpPr>
            <a:cxnSpLocks/>
          </p:cNvCxnSpPr>
          <p:nvPr/>
        </p:nvCxnSpPr>
        <p:spPr>
          <a:xfrm>
            <a:off x="172993" y="753762"/>
            <a:ext cx="8798012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F725E4B1-D67A-BB4F-B612-3D4854FD62E1}"/>
              </a:ext>
            </a:extLst>
          </p:cNvPr>
          <p:cNvSpPr/>
          <p:nvPr/>
        </p:nvSpPr>
        <p:spPr>
          <a:xfrm>
            <a:off x="172993" y="1041809"/>
            <a:ext cx="8798012" cy="51567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8DAEE0-FE88-6748-8598-1A10F7CBA8C2}"/>
              </a:ext>
            </a:extLst>
          </p:cNvPr>
          <p:cNvSpPr txBox="1"/>
          <p:nvPr/>
        </p:nvSpPr>
        <p:spPr>
          <a:xfrm>
            <a:off x="134072" y="1041809"/>
            <a:ext cx="883693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following two lists explain important options of </a:t>
            </a:r>
            <a:r>
              <a:rPr lang="en-US" dirty="0" err="1"/>
              <a:t>read.table</a:t>
            </a:r>
            <a:r>
              <a:rPr lang="en-US" dirty="0"/>
              <a:t>()  and of </a:t>
            </a:r>
            <a:r>
              <a:rPr lang="en-US" dirty="0" err="1"/>
              <a:t>write.table</a:t>
            </a:r>
            <a:r>
              <a:rPr lang="en-US" dirty="0"/>
              <a:t>()  in more</a:t>
            </a:r>
          </a:p>
          <a:p>
            <a:r>
              <a:rPr lang="en-US" dirty="0"/>
              <a:t>detail.</a:t>
            </a:r>
          </a:p>
          <a:p>
            <a:endParaRPr lang="en-US" dirty="0"/>
          </a:p>
          <a:p>
            <a:pPr marL="765175" indent="-749300"/>
            <a:endParaRPr lang="en-US" b="1" dirty="0"/>
          </a:p>
          <a:p>
            <a:pPr marL="765175" indent="-749300"/>
            <a:r>
              <a:rPr lang="en-US" b="1" dirty="0"/>
              <a:t>header</a:t>
            </a:r>
            <a:r>
              <a:rPr lang="en-US" dirty="0"/>
              <a:t>: a logical value indicating whether the le contains the names of the variables as its first</a:t>
            </a:r>
          </a:p>
          <a:p>
            <a:pPr marL="765175" indent="-749300"/>
            <a:r>
              <a:rPr lang="en-US" dirty="0"/>
              <a:t>	line. If missing, the value is determined from the le format: 'header' is set to 'TRUE’ if and only if the first row contains one fewer field than the number of columns.</a:t>
            </a:r>
          </a:p>
          <a:p>
            <a:pPr marL="765175" indent="-749300"/>
            <a:endParaRPr lang="en-US" b="1" dirty="0"/>
          </a:p>
          <a:p>
            <a:pPr marL="765175" indent="-749300"/>
            <a:endParaRPr lang="en-US" b="1" dirty="0"/>
          </a:p>
          <a:p>
            <a:pPr marL="765175" indent="-749300"/>
            <a:r>
              <a:rPr lang="en-US" b="1" dirty="0" err="1"/>
              <a:t>sep</a:t>
            </a:r>
            <a:r>
              <a:rPr lang="en-US" dirty="0"/>
              <a:t>: the field separator character. Values on each line of the file are separated by this character. If '</a:t>
            </a:r>
            <a:r>
              <a:rPr lang="en-US" dirty="0" err="1"/>
              <a:t>sep</a:t>
            </a:r>
            <a:r>
              <a:rPr lang="en-US" dirty="0"/>
              <a:t> = ""' (the default for '</a:t>
            </a:r>
            <a:r>
              <a:rPr lang="en-US" dirty="0" err="1"/>
              <a:t>read.table</a:t>
            </a:r>
            <a:r>
              <a:rPr lang="en-US" dirty="0"/>
              <a:t>') the separator is 'white space', that is one or more spaces, tabs, newlines or carriage returns. </a:t>
            </a:r>
          </a:p>
        </p:txBody>
      </p:sp>
    </p:spTree>
    <p:extLst>
      <p:ext uri="{BB962C8B-B14F-4D97-AF65-F5344CB8AC3E}">
        <p14:creationId xmlns:p14="http://schemas.microsoft.com/office/powerpoint/2010/main" val="170311447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CAD6C4-516C-7143-9495-E883984901D8}"/>
              </a:ext>
            </a:extLst>
          </p:cNvPr>
          <p:cNvSpPr txBox="1"/>
          <p:nvPr/>
        </p:nvSpPr>
        <p:spPr>
          <a:xfrm>
            <a:off x="111211" y="135929"/>
            <a:ext cx="49007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Reading and writing data frames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9979354-F08E-C841-914C-E51D46E196EF}"/>
              </a:ext>
            </a:extLst>
          </p:cNvPr>
          <p:cNvCxnSpPr>
            <a:cxnSpLocks/>
          </p:cNvCxnSpPr>
          <p:nvPr/>
        </p:nvCxnSpPr>
        <p:spPr>
          <a:xfrm>
            <a:off x="172993" y="753762"/>
            <a:ext cx="8798012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F725E4B1-D67A-BB4F-B612-3D4854FD62E1}"/>
              </a:ext>
            </a:extLst>
          </p:cNvPr>
          <p:cNvSpPr/>
          <p:nvPr/>
        </p:nvSpPr>
        <p:spPr>
          <a:xfrm>
            <a:off x="172993" y="1041809"/>
            <a:ext cx="8798012" cy="562446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8DAEE0-FE88-6748-8598-1A10F7CBA8C2}"/>
              </a:ext>
            </a:extLst>
          </p:cNvPr>
          <p:cNvSpPr txBox="1"/>
          <p:nvPr/>
        </p:nvSpPr>
        <p:spPr>
          <a:xfrm>
            <a:off x="172993" y="1045007"/>
            <a:ext cx="8836934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write.table</a:t>
            </a:r>
            <a:r>
              <a:rPr lang="en-US" dirty="0"/>
              <a:t>(x, file="", append=FALSE, quote=TRUE, </a:t>
            </a:r>
            <a:r>
              <a:rPr lang="en-US" dirty="0" err="1"/>
              <a:t>sep</a:t>
            </a:r>
            <a:r>
              <a:rPr lang="en-US" dirty="0"/>
              <a:t>=" ",...)</a:t>
            </a:r>
          </a:p>
          <a:p>
            <a:endParaRPr lang="en-US" dirty="0"/>
          </a:p>
          <a:p>
            <a:r>
              <a:rPr lang="en-US" b="1" dirty="0"/>
              <a:t>x:</a:t>
            </a:r>
            <a:r>
              <a:rPr lang="en-US" dirty="0"/>
              <a:t> the object to be written, preferably a matrix or data frame. If not, it is attempted to</a:t>
            </a:r>
          </a:p>
          <a:p>
            <a:pPr marL="625475"/>
            <a:r>
              <a:rPr lang="en-US" dirty="0"/>
              <a:t>coerce 'x' to a data frame.</a:t>
            </a:r>
          </a:p>
          <a:p>
            <a:r>
              <a:rPr lang="en-US" b="1" dirty="0"/>
              <a:t>file</a:t>
            </a:r>
            <a:r>
              <a:rPr lang="en-US" dirty="0"/>
              <a:t>: a character string naming a le for writing. '""' indicates output to the console.</a:t>
            </a:r>
          </a:p>
          <a:p>
            <a:endParaRPr lang="en-US" b="1" dirty="0"/>
          </a:p>
          <a:p>
            <a:r>
              <a:rPr lang="en-US" b="1" dirty="0"/>
              <a:t>append</a:t>
            </a:r>
            <a:r>
              <a:rPr lang="en-US" dirty="0"/>
              <a:t>: logical. If 'TRUE', the output is appended to the le. If 'FALSE', any existing le of</a:t>
            </a:r>
          </a:p>
          <a:p>
            <a:pPr marL="625475"/>
            <a:r>
              <a:rPr lang="en-US" dirty="0"/>
              <a:t>the name is destroyed. So be careful.</a:t>
            </a:r>
          </a:p>
          <a:p>
            <a:endParaRPr lang="en-US" b="1" dirty="0"/>
          </a:p>
          <a:p>
            <a:r>
              <a:rPr lang="en-US" b="1" dirty="0"/>
              <a:t>quote: </a:t>
            </a:r>
            <a:r>
              <a:rPr lang="en-US" dirty="0"/>
              <a:t>a logical value ('TRUE' or 'FALSE') or a numeric vector. If 'TRUE', any character or</a:t>
            </a:r>
          </a:p>
          <a:p>
            <a:pPr indent="625475"/>
            <a:r>
              <a:rPr lang="en-US" dirty="0"/>
              <a:t>factor columns will be surrounded by double quotes. If a numeric vector, its elements</a:t>
            </a:r>
          </a:p>
          <a:p>
            <a:pPr indent="625475"/>
            <a:r>
              <a:rPr lang="en-US" dirty="0"/>
              <a:t>are taken as the indices of columns to quote. In both cases, row and column names</a:t>
            </a:r>
          </a:p>
          <a:p>
            <a:pPr indent="625475"/>
            <a:r>
              <a:rPr lang="en-US" dirty="0"/>
              <a:t>are quoted if they are written. If 'FALSE', nothing is quoted.</a:t>
            </a:r>
          </a:p>
          <a:p>
            <a:endParaRPr lang="en-US" b="1" dirty="0"/>
          </a:p>
          <a:p>
            <a:r>
              <a:rPr lang="en-US" b="1" dirty="0" err="1"/>
              <a:t>sep</a:t>
            </a:r>
            <a:r>
              <a:rPr lang="en-US" b="1" dirty="0"/>
              <a:t>: </a:t>
            </a:r>
            <a:r>
              <a:rPr lang="en-US" dirty="0"/>
              <a:t>the </a:t>
            </a:r>
            <a:r>
              <a:rPr lang="en-US" dirty="0" err="1"/>
              <a:t>eld</a:t>
            </a:r>
            <a:r>
              <a:rPr lang="en-US" dirty="0"/>
              <a:t> separator string. Values within each row of 'x' are separated by this string.</a:t>
            </a:r>
          </a:p>
          <a:p>
            <a:pPr marL="677863" indent="-677863"/>
            <a:endParaRPr lang="en-US" b="1" dirty="0"/>
          </a:p>
          <a:p>
            <a:pPr marL="677863" indent="-677863"/>
            <a:r>
              <a:rPr lang="en-US" b="1" dirty="0" err="1"/>
              <a:t>row.names</a:t>
            </a:r>
            <a:r>
              <a:rPr lang="en-US" dirty="0"/>
              <a:t>: either a logical value indicating whether the row names of 'x' are to be written along with 'x', or a character vector of row names to be written.</a:t>
            </a:r>
          </a:p>
          <a:p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016275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CAD6C4-516C-7143-9495-E883984901D8}"/>
              </a:ext>
            </a:extLst>
          </p:cNvPr>
          <p:cNvSpPr txBox="1"/>
          <p:nvPr/>
        </p:nvSpPr>
        <p:spPr>
          <a:xfrm>
            <a:off x="111211" y="135929"/>
            <a:ext cx="49007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Reading and writing data frames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9979354-F08E-C841-914C-E51D46E196EF}"/>
              </a:ext>
            </a:extLst>
          </p:cNvPr>
          <p:cNvCxnSpPr>
            <a:cxnSpLocks/>
          </p:cNvCxnSpPr>
          <p:nvPr/>
        </p:nvCxnSpPr>
        <p:spPr>
          <a:xfrm>
            <a:off x="172993" y="753762"/>
            <a:ext cx="8798012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F725E4B1-D67A-BB4F-B612-3D4854FD62E1}"/>
              </a:ext>
            </a:extLst>
          </p:cNvPr>
          <p:cNvSpPr/>
          <p:nvPr/>
        </p:nvSpPr>
        <p:spPr>
          <a:xfrm>
            <a:off x="172993" y="1041809"/>
            <a:ext cx="8798012" cy="51567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8DAEE0-FE88-6748-8598-1A10F7CBA8C2}"/>
              </a:ext>
            </a:extLst>
          </p:cNvPr>
          <p:cNvSpPr txBox="1"/>
          <p:nvPr/>
        </p:nvSpPr>
        <p:spPr>
          <a:xfrm>
            <a:off x="134071" y="1041809"/>
            <a:ext cx="8836934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There are short-cuts for different types of input which save typing. Here is a list which</a:t>
            </a:r>
          </a:p>
          <a:p>
            <a:pPr indent="323850"/>
            <a:r>
              <a:rPr lang="en-US" dirty="0"/>
              <a:t>species the defaults for the different commands.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You can also input data from clipboard. Try to copy something from excel and read it in R without </a:t>
            </a:r>
            <a:r>
              <a:rPr lang="en-US" dirty="0" err="1"/>
              <a:t>read.table</a:t>
            </a:r>
            <a:r>
              <a:rPr lang="en-US" dirty="0"/>
              <a:t> but pipe(“</a:t>
            </a:r>
            <a:r>
              <a:rPr lang="en-US" dirty="0" err="1"/>
              <a:t>pbpaste</a:t>
            </a:r>
            <a:r>
              <a:rPr lang="en-US" dirty="0"/>
              <a:t>”).</a:t>
            </a:r>
          </a:p>
          <a:p>
            <a:endParaRPr lang="en-US" dirty="0"/>
          </a:p>
          <a:p>
            <a:br>
              <a:rPr lang="en-US" dirty="0"/>
            </a:br>
            <a:endParaRPr lang="en-US"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060521"/>
              </p:ext>
            </p:extLst>
          </p:nvPr>
        </p:nvGraphicFramePr>
        <p:xfrm>
          <a:off x="1215039" y="2097747"/>
          <a:ext cx="6385775" cy="2494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936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946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6058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792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763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Command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header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sep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dec</a:t>
                      </a:r>
                      <a:r>
                        <a:rPr lang="en-US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fill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read.table</a:t>
                      </a:r>
                      <a:r>
                        <a:rPr lang="en-US" dirty="0"/>
                        <a:t>()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""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"."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FALSE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read.csv</a:t>
                      </a:r>
                      <a:r>
                        <a:rPr lang="en-US" dirty="0"/>
                        <a:t>()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","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"."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read.csv2()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";"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","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read.delim</a:t>
                      </a:r>
                      <a:r>
                        <a:rPr lang="en-US" dirty="0"/>
                        <a:t>()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”</a:t>
                      </a:r>
                      <a:r>
                        <a:rPr lang="en-US" baseline="0" dirty="0"/>
                        <a:t> \</a:t>
                      </a:r>
                      <a:r>
                        <a:rPr lang="en-US" dirty="0"/>
                        <a:t>t"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"."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read.delim2()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”</a:t>
                      </a:r>
                      <a:r>
                        <a:rPr lang="en-US" baseline="0" dirty="0"/>
                        <a:t> \</a:t>
                      </a:r>
                      <a:r>
                        <a:rPr lang="en-US" dirty="0"/>
                        <a:t>t"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","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5733259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CAD6C4-516C-7143-9495-E883984901D8}"/>
              </a:ext>
            </a:extLst>
          </p:cNvPr>
          <p:cNvSpPr txBox="1"/>
          <p:nvPr/>
        </p:nvSpPr>
        <p:spPr>
          <a:xfrm>
            <a:off x="111211" y="135929"/>
            <a:ext cx="48024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Examples of different input files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9979354-F08E-C841-914C-E51D46E196EF}"/>
              </a:ext>
            </a:extLst>
          </p:cNvPr>
          <p:cNvCxnSpPr>
            <a:cxnSpLocks/>
          </p:cNvCxnSpPr>
          <p:nvPr/>
        </p:nvCxnSpPr>
        <p:spPr>
          <a:xfrm>
            <a:off x="172993" y="753762"/>
            <a:ext cx="8798012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F725E4B1-D67A-BB4F-B612-3D4854FD62E1}"/>
              </a:ext>
            </a:extLst>
          </p:cNvPr>
          <p:cNvSpPr/>
          <p:nvPr/>
        </p:nvSpPr>
        <p:spPr>
          <a:xfrm>
            <a:off x="172993" y="1041809"/>
            <a:ext cx="8798012" cy="51567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8DAEE0-FE88-6748-8598-1A10F7CBA8C2}"/>
              </a:ext>
            </a:extLst>
          </p:cNvPr>
          <p:cNvSpPr txBox="1"/>
          <p:nvPr/>
        </p:nvSpPr>
        <p:spPr>
          <a:xfrm>
            <a:off x="134072" y="971469"/>
            <a:ext cx="883693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Before reading in an input file, you should open the data file in order to find out its format.</a:t>
            </a:r>
          </a:p>
          <a:p>
            <a:endParaRPr lang="en-US" dirty="0"/>
          </a:p>
          <a:p>
            <a:r>
              <a:rPr lang="en-US" dirty="0"/>
              <a:t>Example 1: First three lines of the file are:</a:t>
            </a:r>
          </a:p>
          <a:p>
            <a:r>
              <a:rPr lang="en-US" dirty="0" err="1"/>
              <a:t>wghtcls</a:t>
            </a:r>
            <a:r>
              <a:rPr lang="en-US" dirty="0"/>
              <a:t> smoker lifespan</a:t>
            </a:r>
          </a:p>
          <a:p>
            <a:r>
              <a:rPr lang="en-US" dirty="0"/>
              <a:t>3 0 50.3</a:t>
            </a:r>
          </a:p>
          <a:p>
            <a:r>
              <a:rPr lang="en-US" dirty="0"/>
              <a:t>3 0 52.8</a:t>
            </a:r>
          </a:p>
          <a:p>
            <a:r>
              <a:rPr lang="en-US" dirty="0"/>
              <a:t> </a:t>
            </a:r>
          </a:p>
          <a:p>
            <a:r>
              <a:rPr lang="en-US" dirty="0"/>
              <a:t>Example 2: First three lines of the file are:</a:t>
            </a:r>
          </a:p>
          <a:p>
            <a:r>
              <a:rPr lang="en-US" dirty="0" err="1"/>
              <a:t>wghtcls,smoker,lifespan</a:t>
            </a:r>
            <a:endParaRPr lang="en-US" dirty="0"/>
          </a:p>
          <a:p>
            <a:r>
              <a:rPr lang="en-US" dirty="0"/>
              <a:t>3,0,50.3</a:t>
            </a:r>
          </a:p>
          <a:p>
            <a:r>
              <a:rPr lang="en-US" dirty="0"/>
              <a:t>3,0,52.8</a:t>
            </a:r>
          </a:p>
          <a:p>
            <a:endParaRPr lang="en-US" dirty="0"/>
          </a:p>
          <a:p>
            <a:r>
              <a:rPr lang="en-US" dirty="0"/>
              <a:t>Two R commands doing the same:</a:t>
            </a:r>
          </a:p>
          <a:p>
            <a:r>
              <a:rPr lang="en-US" dirty="0"/>
              <a:t> &gt; </a:t>
            </a:r>
            <a:r>
              <a:rPr lang="en-US" dirty="0" err="1"/>
              <a:t>riscfactor</a:t>
            </a:r>
            <a:r>
              <a:rPr lang="en-US" dirty="0"/>
              <a:t> &lt;- </a:t>
            </a:r>
            <a:r>
              <a:rPr lang="en-US" dirty="0" err="1"/>
              <a:t>read.csv</a:t>
            </a:r>
            <a:r>
              <a:rPr lang="en-US" dirty="0"/>
              <a:t>(”</a:t>
            </a:r>
            <a:r>
              <a:rPr lang="en-US" dirty="0" err="1"/>
              <a:t>example.csv</a:t>
            </a:r>
            <a:r>
              <a:rPr lang="en-US" dirty="0"/>
              <a:t>")</a:t>
            </a:r>
          </a:p>
          <a:p>
            <a:r>
              <a:rPr lang="en-US" dirty="0"/>
              <a:t>&gt; </a:t>
            </a:r>
            <a:r>
              <a:rPr lang="en-US" dirty="0" err="1"/>
              <a:t>riscfactor</a:t>
            </a:r>
            <a:r>
              <a:rPr lang="en-US" dirty="0"/>
              <a:t> &lt;- </a:t>
            </a:r>
            <a:r>
              <a:rPr lang="en-US" dirty="0" err="1"/>
              <a:t>read.table</a:t>
            </a:r>
            <a:r>
              <a:rPr lang="en-US" dirty="0"/>
              <a:t>(”</a:t>
            </a:r>
            <a:r>
              <a:rPr lang="en-US" dirty="0" err="1"/>
              <a:t>example.csv",header</a:t>
            </a:r>
            <a:r>
              <a:rPr lang="en-US" dirty="0"/>
              <a:t>=</a:t>
            </a:r>
            <a:r>
              <a:rPr lang="en-US" dirty="0" err="1"/>
              <a:t>TRUE,sep</a:t>
            </a:r>
            <a:r>
              <a:rPr lang="en-US" dirty="0"/>
              <a:t>=",",fill=TRUE)</a:t>
            </a:r>
          </a:p>
          <a:p>
            <a:r>
              <a:rPr lang="en-US" dirty="0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157813652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CAD6C4-516C-7143-9495-E883984901D8}"/>
              </a:ext>
            </a:extLst>
          </p:cNvPr>
          <p:cNvSpPr txBox="1"/>
          <p:nvPr/>
        </p:nvSpPr>
        <p:spPr>
          <a:xfrm>
            <a:off x="111211" y="135929"/>
            <a:ext cx="12564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Factors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9979354-F08E-C841-914C-E51D46E196EF}"/>
              </a:ext>
            </a:extLst>
          </p:cNvPr>
          <p:cNvCxnSpPr>
            <a:cxnSpLocks/>
          </p:cNvCxnSpPr>
          <p:nvPr/>
        </p:nvCxnSpPr>
        <p:spPr>
          <a:xfrm>
            <a:off x="172993" y="753762"/>
            <a:ext cx="8798012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F725E4B1-D67A-BB4F-B612-3D4854FD62E1}"/>
              </a:ext>
            </a:extLst>
          </p:cNvPr>
          <p:cNvSpPr/>
          <p:nvPr/>
        </p:nvSpPr>
        <p:spPr>
          <a:xfrm>
            <a:off x="172993" y="1041809"/>
            <a:ext cx="8798012" cy="51567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8DAEE0-FE88-6748-8598-1A10F7CBA8C2}"/>
              </a:ext>
            </a:extLst>
          </p:cNvPr>
          <p:cNvSpPr txBox="1"/>
          <p:nvPr/>
        </p:nvSpPr>
        <p:spPr>
          <a:xfrm>
            <a:off x="134072" y="971469"/>
            <a:ext cx="883693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the data frame '</a:t>
            </a:r>
            <a:r>
              <a:rPr lang="en-US" dirty="0" err="1"/>
              <a:t>riscfactors</a:t>
            </a:r>
            <a:r>
              <a:rPr lang="en-US" dirty="0"/>
              <a:t>', the values of '</a:t>
            </a:r>
            <a:r>
              <a:rPr lang="en-US" dirty="0" err="1"/>
              <a:t>weightcls</a:t>
            </a:r>
            <a:r>
              <a:rPr lang="en-US" dirty="0"/>
              <a:t>' are of type 'numeric’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However, the values '1', '2' and '3' in the vector '</a:t>
            </a:r>
            <a:r>
              <a:rPr lang="en-US" dirty="0" err="1"/>
              <a:t>weightcls</a:t>
            </a:r>
            <a:r>
              <a:rPr lang="en-US" dirty="0"/>
              <a:t>' are intended to be names of different groups rather than true numerical values 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does make a difference to R so we need to tell R what our intention is. This is done with factor(). The command levels() returns the names of the different groups in a factor.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Note the different </a:t>
            </a:r>
            <a:r>
              <a:rPr lang="en-US" dirty="0" err="1"/>
              <a:t>behaviour</a:t>
            </a:r>
            <a:r>
              <a:rPr lang="en-US" dirty="0"/>
              <a:t> of </a:t>
            </a:r>
            <a:r>
              <a:rPr lang="en-US" dirty="0" err="1"/>
              <a:t>str</a:t>
            </a:r>
            <a:r>
              <a:rPr lang="en-US" dirty="0"/>
              <a:t>() and of summary() according to whether the argument is a numeric vector or a factor.</a:t>
            </a:r>
          </a:p>
          <a:p>
            <a:endParaRPr lang="en-US" dirty="0"/>
          </a:p>
          <a:p>
            <a:endParaRPr lang="en-GB" dirty="0"/>
          </a:p>
          <a:p>
            <a:r>
              <a:rPr lang="mr-IN" dirty="0"/>
              <a:t>&gt; </a:t>
            </a:r>
            <a:r>
              <a:rPr lang="mr-IN" dirty="0" err="1"/>
              <a:t>x</a:t>
            </a:r>
            <a:r>
              <a:rPr lang="mr-IN" dirty="0"/>
              <a:t> </a:t>
            </a:r>
            <a:r>
              <a:rPr lang="en-GB" dirty="0"/>
              <a:t>&lt;-</a:t>
            </a:r>
            <a:r>
              <a:rPr lang="mr-IN" dirty="0"/>
              <a:t> </a:t>
            </a:r>
            <a:r>
              <a:rPr lang="mr-IN" dirty="0" err="1"/>
              <a:t>c</a:t>
            </a:r>
            <a:r>
              <a:rPr lang="mr-IN" dirty="0"/>
              <a:t>("</a:t>
            </a:r>
            <a:r>
              <a:rPr lang="mr-IN" dirty="0" err="1"/>
              <a:t>female</a:t>
            </a:r>
            <a:r>
              <a:rPr lang="mr-IN" dirty="0"/>
              <a:t>","</a:t>
            </a:r>
            <a:r>
              <a:rPr lang="mr-IN" dirty="0" err="1"/>
              <a:t>male</a:t>
            </a:r>
            <a:r>
              <a:rPr lang="mr-IN" dirty="0"/>
              <a:t>","</a:t>
            </a:r>
            <a:r>
              <a:rPr lang="mr-IN" dirty="0" err="1"/>
              <a:t>male</a:t>
            </a:r>
            <a:r>
              <a:rPr lang="mr-IN" dirty="0"/>
              <a:t>","</a:t>
            </a:r>
            <a:r>
              <a:rPr lang="mr-IN" dirty="0" err="1"/>
              <a:t>female</a:t>
            </a:r>
            <a:r>
              <a:rPr lang="mr-IN" dirty="0"/>
              <a:t>","</a:t>
            </a:r>
            <a:r>
              <a:rPr lang="mr-IN" dirty="0" err="1"/>
              <a:t>female</a:t>
            </a:r>
            <a:r>
              <a:rPr lang="mr-IN" dirty="0"/>
              <a:t>")</a:t>
            </a:r>
          </a:p>
          <a:p>
            <a:r>
              <a:rPr lang="mr-IN" dirty="0"/>
              <a:t>&gt; </a:t>
            </a:r>
            <a:r>
              <a:rPr lang="mr-IN" dirty="0" err="1"/>
              <a:t>levels</a:t>
            </a:r>
            <a:r>
              <a:rPr lang="mr-IN" dirty="0"/>
              <a:t>(</a:t>
            </a:r>
            <a:r>
              <a:rPr lang="mr-IN" dirty="0" err="1"/>
              <a:t>x</a:t>
            </a:r>
            <a:r>
              <a:rPr lang="mr-IN" dirty="0"/>
              <a:t>)</a:t>
            </a:r>
          </a:p>
          <a:p>
            <a:r>
              <a:rPr lang="mr-IN" dirty="0"/>
              <a:t>NULL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97912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CAD6C4-516C-7143-9495-E883984901D8}"/>
              </a:ext>
            </a:extLst>
          </p:cNvPr>
          <p:cNvSpPr txBox="1"/>
          <p:nvPr/>
        </p:nvSpPr>
        <p:spPr>
          <a:xfrm>
            <a:off x="111211" y="135929"/>
            <a:ext cx="12564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Factors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9979354-F08E-C841-914C-E51D46E196EF}"/>
              </a:ext>
            </a:extLst>
          </p:cNvPr>
          <p:cNvCxnSpPr>
            <a:cxnSpLocks/>
          </p:cNvCxnSpPr>
          <p:nvPr/>
        </p:nvCxnSpPr>
        <p:spPr>
          <a:xfrm>
            <a:off x="172993" y="753762"/>
            <a:ext cx="8798012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F725E4B1-D67A-BB4F-B612-3D4854FD62E1}"/>
              </a:ext>
            </a:extLst>
          </p:cNvPr>
          <p:cNvSpPr/>
          <p:nvPr/>
        </p:nvSpPr>
        <p:spPr>
          <a:xfrm>
            <a:off x="172993" y="1041809"/>
            <a:ext cx="8798012" cy="547697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8DAEE0-FE88-6748-8598-1A10F7CBA8C2}"/>
              </a:ext>
            </a:extLst>
          </p:cNvPr>
          <p:cNvSpPr txBox="1"/>
          <p:nvPr/>
        </p:nvSpPr>
        <p:spPr>
          <a:xfrm>
            <a:off x="172993" y="1102395"/>
            <a:ext cx="8836934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&gt;</a:t>
            </a:r>
            <a:r>
              <a:rPr lang="mr-IN" dirty="0"/>
              <a:t> </a:t>
            </a:r>
            <a:r>
              <a:rPr lang="mr-IN" dirty="0" err="1"/>
              <a:t>x</a:t>
            </a:r>
            <a:r>
              <a:rPr lang="mr-IN" dirty="0"/>
              <a:t> </a:t>
            </a:r>
            <a:r>
              <a:rPr lang="en-GB" dirty="0"/>
              <a:t>&lt;- </a:t>
            </a:r>
            <a:r>
              <a:rPr lang="mr-IN" dirty="0" err="1"/>
              <a:t>factor</a:t>
            </a:r>
            <a:r>
              <a:rPr lang="mr-IN" dirty="0"/>
              <a:t>(</a:t>
            </a:r>
            <a:r>
              <a:rPr lang="mr-IN" dirty="0" err="1"/>
              <a:t>x</a:t>
            </a:r>
            <a:r>
              <a:rPr lang="mr-IN" dirty="0"/>
              <a:t>)</a:t>
            </a:r>
          </a:p>
          <a:p>
            <a:r>
              <a:rPr lang="en-GB" dirty="0"/>
              <a:t>&gt;</a:t>
            </a:r>
            <a:r>
              <a:rPr lang="mr-IN" dirty="0"/>
              <a:t> </a:t>
            </a:r>
            <a:r>
              <a:rPr lang="mr-IN" dirty="0" err="1"/>
              <a:t>levels</a:t>
            </a:r>
            <a:r>
              <a:rPr lang="mr-IN" dirty="0"/>
              <a:t>(</a:t>
            </a:r>
            <a:r>
              <a:rPr lang="mr-IN" dirty="0" err="1"/>
              <a:t>x</a:t>
            </a:r>
            <a:r>
              <a:rPr lang="mr-IN" dirty="0"/>
              <a:t>)</a:t>
            </a:r>
          </a:p>
          <a:p>
            <a:r>
              <a:rPr lang="en-GB" dirty="0"/>
              <a:t>[1]</a:t>
            </a:r>
            <a:r>
              <a:rPr lang="mr-IN" dirty="0"/>
              <a:t> "</a:t>
            </a:r>
            <a:r>
              <a:rPr lang="mr-IN" dirty="0" err="1"/>
              <a:t>female</a:t>
            </a:r>
            <a:r>
              <a:rPr lang="mr-IN" dirty="0"/>
              <a:t>" "</a:t>
            </a:r>
            <a:r>
              <a:rPr lang="mr-IN" dirty="0" err="1"/>
              <a:t>male</a:t>
            </a:r>
            <a:r>
              <a:rPr lang="mr-IN" dirty="0"/>
              <a:t>"</a:t>
            </a:r>
          </a:p>
          <a:p>
            <a:endParaRPr lang="en-GB" dirty="0"/>
          </a:p>
          <a:p>
            <a:r>
              <a:rPr lang="en-GB" dirty="0"/>
              <a:t>&gt;</a:t>
            </a:r>
            <a:r>
              <a:rPr lang="mr-IN" dirty="0"/>
              <a:t> </a:t>
            </a:r>
            <a:r>
              <a:rPr lang="mr-IN" dirty="0" err="1"/>
              <a:t>str</a:t>
            </a:r>
            <a:r>
              <a:rPr lang="mr-IN" dirty="0"/>
              <a:t>(</a:t>
            </a:r>
            <a:r>
              <a:rPr lang="mr-IN" dirty="0" err="1"/>
              <a:t>x</a:t>
            </a:r>
            <a:r>
              <a:rPr lang="mr-IN" dirty="0"/>
              <a:t>)</a:t>
            </a:r>
          </a:p>
          <a:p>
            <a:r>
              <a:rPr lang="mr-IN" dirty="0" err="1"/>
              <a:t>Factor</a:t>
            </a:r>
            <a:r>
              <a:rPr lang="mr-IN" dirty="0"/>
              <a:t> </a:t>
            </a:r>
            <a:r>
              <a:rPr lang="mr-IN" dirty="0" err="1"/>
              <a:t>w</a:t>
            </a:r>
            <a:r>
              <a:rPr lang="mr-IN" dirty="0"/>
              <a:t>/ 2 </a:t>
            </a:r>
            <a:r>
              <a:rPr lang="mr-IN" dirty="0" err="1"/>
              <a:t>levels</a:t>
            </a:r>
            <a:r>
              <a:rPr lang="mr-IN" dirty="0"/>
              <a:t> "</a:t>
            </a:r>
            <a:r>
              <a:rPr lang="mr-IN" dirty="0" err="1"/>
              <a:t>female</a:t>
            </a:r>
            <a:r>
              <a:rPr lang="mr-IN" dirty="0"/>
              <a:t>","</a:t>
            </a:r>
            <a:r>
              <a:rPr lang="mr-IN" dirty="0" err="1"/>
              <a:t>male</a:t>
            </a:r>
            <a:r>
              <a:rPr lang="mr-IN" dirty="0"/>
              <a:t>": </a:t>
            </a:r>
            <a:r>
              <a:rPr lang="en-GB" dirty="0"/>
              <a:t>1 2 2 1 1</a:t>
            </a:r>
            <a:endParaRPr lang="mr-IN" dirty="0"/>
          </a:p>
          <a:p>
            <a:endParaRPr lang="en-GB" dirty="0"/>
          </a:p>
          <a:p>
            <a:r>
              <a:rPr lang="mr-IN" dirty="0"/>
              <a:t>&gt; </a:t>
            </a:r>
            <a:r>
              <a:rPr lang="mr-IN" dirty="0" err="1"/>
              <a:t>y</a:t>
            </a:r>
            <a:r>
              <a:rPr lang="mr-IN" dirty="0"/>
              <a:t> </a:t>
            </a:r>
            <a:r>
              <a:rPr lang="en-GB" dirty="0"/>
              <a:t>&lt;-</a:t>
            </a:r>
            <a:r>
              <a:rPr lang="mr-IN" dirty="0"/>
              <a:t> </a:t>
            </a:r>
            <a:r>
              <a:rPr lang="mr-IN" dirty="0" err="1"/>
              <a:t>rep</a:t>
            </a:r>
            <a:r>
              <a:rPr lang="mr-IN" dirty="0"/>
              <a:t>(</a:t>
            </a:r>
            <a:r>
              <a:rPr lang="mr-IN" dirty="0" err="1"/>
              <a:t>c</a:t>
            </a:r>
            <a:r>
              <a:rPr lang="mr-IN" dirty="0"/>
              <a:t>(</a:t>
            </a:r>
            <a:r>
              <a:rPr lang="en-GB" dirty="0"/>
              <a:t>17</a:t>
            </a:r>
            <a:r>
              <a:rPr lang="mr-IN" dirty="0"/>
              <a:t>,</a:t>
            </a:r>
            <a:r>
              <a:rPr lang="en-GB" dirty="0"/>
              <a:t>17</a:t>
            </a:r>
            <a:r>
              <a:rPr lang="mr-IN" dirty="0"/>
              <a:t>,</a:t>
            </a:r>
            <a:r>
              <a:rPr lang="en-GB" dirty="0"/>
              <a:t>18</a:t>
            </a:r>
            <a:r>
              <a:rPr lang="mr-IN" dirty="0"/>
              <a:t>),</a:t>
            </a:r>
            <a:r>
              <a:rPr lang="en-GB" dirty="0"/>
              <a:t>4</a:t>
            </a:r>
            <a:r>
              <a:rPr lang="mr-IN" dirty="0"/>
              <a:t>); </a:t>
            </a:r>
            <a:r>
              <a:rPr lang="mr-IN" dirty="0" err="1"/>
              <a:t>str</a:t>
            </a:r>
            <a:r>
              <a:rPr lang="mr-IN" dirty="0"/>
              <a:t>(</a:t>
            </a:r>
            <a:r>
              <a:rPr lang="mr-IN" dirty="0" err="1"/>
              <a:t>y</a:t>
            </a:r>
            <a:r>
              <a:rPr lang="mr-IN" dirty="0"/>
              <a:t>)</a:t>
            </a:r>
          </a:p>
          <a:p>
            <a:r>
              <a:rPr lang="mr-IN" dirty="0" err="1"/>
              <a:t>num</a:t>
            </a:r>
            <a:r>
              <a:rPr lang="mr-IN" dirty="0"/>
              <a:t> </a:t>
            </a:r>
            <a:r>
              <a:rPr lang="en-GB" dirty="0"/>
              <a:t>[1:12]</a:t>
            </a:r>
            <a:r>
              <a:rPr lang="mr-IN" dirty="0"/>
              <a:t> </a:t>
            </a:r>
            <a:r>
              <a:rPr lang="en-GB" dirty="0"/>
              <a:t>17</a:t>
            </a:r>
            <a:r>
              <a:rPr lang="mr-IN" dirty="0"/>
              <a:t> </a:t>
            </a:r>
            <a:r>
              <a:rPr lang="en-GB" dirty="0"/>
              <a:t>17</a:t>
            </a:r>
            <a:r>
              <a:rPr lang="mr-IN" dirty="0"/>
              <a:t> </a:t>
            </a:r>
            <a:r>
              <a:rPr lang="en-GB" dirty="0"/>
              <a:t>18</a:t>
            </a:r>
            <a:r>
              <a:rPr lang="mr-IN" dirty="0"/>
              <a:t> </a:t>
            </a:r>
            <a:r>
              <a:rPr lang="en-GB" dirty="0"/>
              <a:t>17</a:t>
            </a:r>
            <a:r>
              <a:rPr lang="mr-IN" dirty="0"/>
              <a:t> </a:t>
            </a:r>
            <a:r>
              <a:rPr lang="en-GB" dirty="0"/>
              <a:t>17</a:t>
            </a:r>
            <a:r>
              <a:rPr lang="mr-IN" dirty="0"/>
              <a:t> </a:t>
            </a:r>
            <a:r>
              <a:rPr lang="en-GB" dirty="0"/>
              <a:t>18</a:t>
            </a:r>
            <a:r>
              <a:rPr lang="mr-IN" dirty="0"/>
              <a:t> </a:t>
            </a:r>
            <a:r>
              <a:rPr lang="en-GB" dirty="0"/>
              <a:t>17</a:t>
            </a:r>
            <a:r>
              <a:rPr lang="mr-IN" dirty="0"/>
              <a:t> </a:t>
            </a:r>
            <a:r>
              <a:rPr lang="en-GB" dirty="0"/>
              <a:t>17</a:t>
            </a:r>
            <a:r>
              <a:rPr lang="mr-IN" dirty="0"/>
              <a:t> </a:t>
            </a:r>
            <a:r>
              <a:rPr lang="en-GB" dirty="0"/>
              <a:t>18</a:t>
            </a:r>
            <a:r>
              <a:rPr lang="mr-IN" dirty="0"/>
              <a:t> </a:t>
            </a:r>
            <a:r>
              <a:rPr lang="en-GB" dirty="0"/>
              <a:t>17</a:t>
            </a:r>
            <a:r>
              <a:rPr lang="mr-IN" dirty="0"/>
              <a:t> ...</a:t>
            </a:r>
          </a:p>
          <a:p>
            <a:endParaRPr lang="en-GB" dirty="0"/>
          </a:p>
          <a:p>
            <a:r>
              <a:rPr lang="mr-IN" dirty="0"/>
              <a:t>&gt; </a:t>
            </a:r>
            <a:r>
              <a:rPr lang="mr-IN" dirty="0" err="1"/>
              <a:t>summary</a:t>
            </a:r>
            <a:r>
              <a:rPr lang="mr-IN" dirty="0"/>
              <a:t>(</a:t>
            </a:r>
            <a:r>
              <a:rPr lang="mr-IN" dirty="0" err="1"/>
              <a:t>y</a:t>
            </a:r>
            <a:r>
              <a:rPr lang="mr-IN" dirty="0"/>
              <a:t>)</a:t>
            </a:r>
          </a:p>
          <a:p>
            <a:r>
              <a:rPr lang="mr-IN" dirty="0" err="1"/>
              <a:t>Min</a:t>
            </a:r>
            <a:r>
              <a:rPr lang="mr-IN" dirty="0"/>
              <a:t>. 1st </a:t>
            </a:r>
            <a:r>
              <a:rPr lang="mr-IN" dirty="0" err="1"/>
              <a:t>Qu</a:t>
            </a:r>
            <a:r>
              <a:rPr lang="mr-IN" dirty="0"/>
              <a:t>. </a:t>
            </a:r>
            <a:r>
              <a:rPr lang="mr-IN" dirty="0" err="1"/>
              <a:t>Median</a:t>
            </a:r>
            <a:r>
              <a:rPr lang="mr-IN" dirty="0"/>
              <a:t> </a:t>
            </a:r>
            <a:r>
              <a:rPr lang="mr-IN" dirty="0" err="1"/>
              <a:t>Mean</a:t>
            </a:r>
            <a:r>
              <a:rPr lang="mr-IN" dirty="0"/>
              <a:t> 3rd </a:t>
            </a:r>
            <a:r>
              <a:rPr lang="mr-IN" dirty="0" err="1"/>
              <a:t>Qu</a:t>
            </a:r>
            <a:r>
              <a:rPr lang="mr-IN" dirty="0"/>
              <a:t>. </a:t>
            </a:r>
            <a:r>
              <a:rPr lang="mr-IN" dirty="0" err="1"/>
              <a:t>Max</a:t>
            </a:r>
            <a:r>
              <a:rPr lang="mr-IN" dirty="0"/>
              <a:t>.</a:t>
            </a:r>
          </a:p>
          <a:p>
            <a:r>
              <a:rPr lang="en-GB" dirty="0"/>
              <a:t>17.00</a:t>
            </a:r>
            <a:r>
              <a:rPr lang="mr-IN" dirty="0"/>
              <a:t> </a:t>
            </a:r>
            <a:r>
              <a:rPr lang="en-GB" dirty="0"/>
              <a:t>17.00</a:t>
            </a:r>
            <a:r>
              <a:rPr lang="mr-IN" dirty="0"/>
              <a:t> </a:t>
            </a:r>
            <a:r>
              <a:rPr lang="en-GB" dirty="0"/>
              <a:t>17.00</a:t>
            </a:r>
            <a:r>
              <a:rPr lang="mr-IN" dirty="0"/>
              <a:t> </a:t>
            </a:r>
            <a:r>
              <a:rPr lang="en-GB" dirty="0"/>
              <a:t>17.33</a:t>
            </a:r>
            <a:r>
              <a:rPr lang="mr-IN" dirty="0"/>
              <a:t> </a:t>
            </a:r>
            <a:r>
              <a:rPr lang="en-GB" dirty="0"/>
              <a:t>18.00</a:t>
            </a:r>
            <a:r>
              <a:rPr lang="mr-IN" dirty="0"/>
              <a:t> </a:t>
            </a:r>
            <a:r>
              <a:rPr lang="en-GB" dirty="0"/>
              <a:t>18.00</a:t>
            </a:r>
            <a:endParaRPr lang="mr-IN" dirty="0"/>
          </a:p>
          <a:p>
            <a:endParaRPr lang="en-GB" dirty="0"/>
          </a:p>
          <a:p>
            <a:r>
              <a:rPr lang="mr-IN" dirty="0"/>
              <a:t>&gt; </a:t>
            </a:r>
            <a:r>
              <a:rPr lang="mr-IN" dirty="0" err="1"/>
              <a:t>y</a:t>
            </a:r>
            <a:r>
              <a:rPr lang="mr-IN" dirty="0"/>
              <a:t> &lt;- </a:t>
            </a:r>
            <a:r>
              <a:rPr lang="mr-IN" dirty="0" err="1"/>
              <a:t>factor</a:t>
            </a:r>
            <a:r>
              <a:rPr lang="mr-IN" dirty="0"/>
              <a:t>(</a:t>
            </a:r>
            <a:r>
              <a:rPr lang="mr-IN" dirty="0" err="1"/>
              <a:t>y</a:t>
            </a:r>
            <a:r>
              <a:rPr lang="mr-IN" dirty="0"/>
              <a:t>); </a:t>
            </a:r>
            <a:r>
              <a:rPr lang="mr-IN" dirty="0" err="1"/>
              <a:t>str</a:t>
            </a:r>
            <a:r>
              <a:rPr lang="mr-IN" dirty="0"/>
              <a:t>(</a:t>
            </a:r>
            <a:r>
              <a:rPr lang="mr-IN" dirty="0" err="1"/>
              <a:t>y</a:t>
            </a:r>
            <a:r>
              <a:rPr lang="mr-IN" dirty="0"/>
              <a:t>)</a:t>
            </a:r>
            <a:endParaRPr lang="en-GB" dirty="0"/>
          </a:p>
          <a:p>
            <a:r>
              <a:rPr lang="en-US" dirty="0"/>
              <a:t> Factor w/ 2 levels "17","18": 1 1 2 1 1 2 1 1 2 1 ...</a:t>
            </a:r>
          </a:p>
          <a:p>
            <a:r>
              <a:rPr lang="en-US" dirty="0"/>
              <a:t>&gt; summary(y)</a:t>
            </a:r>
          </a:p>
          <a:p>
            <a:r>
              <a:rPr lang="en-US" dirty="0"/>
              <a:t>17 18</a:t>
            </a:r>
          </a:p>
          <a:p>
            <a:r>
              <a:rPr lang="en-US" dirty="0"/>
              <a:t>8 4</a:t>
            </a:r>
          </a:p>
          <a:p>
            <a:endParaRPr lang="mr-IN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462057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CAD6C4-516C-7143-9495-E883984901D8}"/>
              </a:ext>
            </a:extLst>
          </p:cNvPr>
          <p:cNvSpPr txBox="1"/>
          <p:nvPr/>
        </p:nvSpPr>
        <p:spPr>
          <a:xfrm>
            <a:off x="111211" y="135929"/>
            <a:ext cx="12564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Factors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9979354-F08E-C841-914C-E51D46E196EF}"/>
              </a:ext>
            </a:extLst>
          </p:cNvPr>
          <p:cNvCxnSpPr>
            <a:cxnSpLocks/>
          </p:cNvCxnSpPr>
          <p:nvPr/>
        </p:nvCxnSpPr>
        <p:spPr>
          <a:xfrm>
            <a:off x="172993" y="753762"/>
            <a:ext cx="8798012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F725E4B1-D67A-BB4F-B612-3D4854FD62E1}"/>
              </a:ext>
            </a:extLst>
          </p:cNvPr>
          <p:cNvSpPr/>
          <p:nvPr/>
        </p:nvSpPr>
        <p:spPr>
          <a:xfrm>
            <a:off x="172993" y="1041809"/>
            <a:ext cx="8798012" cy="56288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8DAEE0-FE88-6748-8598-1A10F7CBA8C2}"/>
              </a:ext>
            </a:extLst>
          </p:cNvPr>
          <p:cNvSpPr txBox="1"/>
          <p:nvPr/>
        </p:nvSpPr>
        <p:spPr>
          <a:xfrm>
            <a:off x="172993" y="1049359"/>
            <a:ext cx="8836934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 if numerical values are used as names rather than as true numerical values, then mark the vector as factor. </a:t>
            </a:r>
          </a:p>
          <a:p>
            <a:endParaRPr lang="en-US" dirty="0"/>
          </a:p>
          <a:p>
            <a:r>
              <a:rPr lang="en-US" dirty="0"/>
              <a:t>The following definition of riscfactors2 improves the definition of </a:t>
            </a:r>
            <a:r>
              <a:rPr lang="en-US" dirty="0" err="1"/>
              <a:t>riscfactors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&gt; riscfactors2 &lt;- </a:t>
            </a:r>
            <a:r>
              <a:rPr lang="en-US" dirty="0" err="1"/>
              <a:t>data.frame</a:t>
            </a:r>
            <a:r>
              <a:rPr lang="en-US" dirty="0"/>
              <a:t>( </a:t>
            </a:r>
            <a:r>
              <a:rPr lang="en-US" dirty="0" err="1"/>
              <a:t>weightcls</a:t>
            </a:r>
            <a:r>
              <a:rPr lang="en-US" dirty="0"/>
              <a:t>=factor( rep(3:1,c(4,4,4)) ),</a:t>
            </a:r>
          </a:p>
          <a:p>
            <a:r>
              <a:rPr lang="en-US" dirty="0"/>
              <a:t>+ smoker=factor( rep(c(0,0,1),4) ), lifespan=</a:t>
            </a:r>
            <a:r>
              <a:rPr lang="en-US" dirty="0" err="1"/>
              <a:t>seq</a:t>
            </a:r>
            <a:r>
              <a:rPr lang="en-US" dirty="0"/>
              <a:t>(50,72,2) )</a:t>
            </a:r>
          </a:p>
          <a:p>
            <a:endParaRPr lang="en-US" dirty="0"/>
          </a:p>
          <a:p>
            <a:r>
              <a:rPr lang="en-US" dirty="0"/>
              <a:t>If the column of a data file is a factor, then either specify the class of the columns with “</a:t>
            </a:r>
            <a:r>
              <a:rPr lang="en-US" dirty="0" err="1"/>
              <a:t>colClasses</a:t>
            </a:r>
            <a:r>
              <a:rPr lang="en-US" dirty="0"/>
              <a:t>=“ or convert the variable after reading the data:</a:t>
            </a:r>
          </a:p>
          <a:p>
            <a:endParaRPr lang="en-US" dirty="0"/>
          </a:p>
          <a:p>
            <a:r>
              <a:rPr lang="en-US" dirty="0"/>
              <a:t>&gt; </a:t>
            </a:r>
            <a:r>
              <a:rPr lang="en-US" dirty="0" err="1"/>
              <a:t>riscfactor</a:t>
            </a:r>
            <a:r>
              <a:rPr lang="en-US" dirty="0"/>
              <a:t> &lt;- </a:t>
            </a:r>
            <a:r>
              <a:rPr lang="en-US" dirty="0" err="1"/>
              <a:t>read.table</a:t>
            </a:r>
            <a:r>
              <a:rPr lang="en-US" dirty="0"/>
              <a:t>(”</a:t>
            </a:r>
            <a:r>
              <a:rPr lang="en-US" dirty="0" err="1"/>
              <a:t>example.txt",header</a:t>
            </a:r>
            <a:r>
              <a:rPr lang="en-US" dirty="0"/>
              <a:t>=TRUE,</a:t>
            </a:r>
          </a:p>
          <a:p>
            <a:r>
              <a:rPr lang="en-US" dirty="0"/>
              <a:t>+ </a:t>
            </a:r>
            <a:r>
              <a:rPr lang="en-US" dirty="0" err="1"/>
              <a:t>colClasses</a:t>
            </a:r>
            <a:r>
              <a:rPr lang="en-US" dirty="0"/>
              <a:t>=c("</a:t>
            </a:r>
            <a:r>
              <a:rPr lang="en-US" dirty="0" err="1"/>
              <a:t>factor","numeric","numeric</a:t>
            </a:r>
            <a:r>
              <a:rPr lang="en-US" dirty="0"/>
              <a:t>"))</a:t>
            </a:r>
          </a:p>
          <a:p>
            <a:endParaRPr lang="en-US" dirty="0"/>
          </a:p>
          <a:p>
            <a:r>
              <a:rPr lang="en-US" dirty="0"/>
              <a:t>&gt; </a:t>
            </a:r>
            <a:r>
              <a:rPr lang="en-US" dirty="0" err="1"/>
              <a:t>riscfactor</a:t>
            </a:r>
            <a:r>
              <a:rPr lang="en-US" dirty="0"/>
              <a:t> &lt;- </a:t>
            </a:r>
            <a:r>
              <a:rPr lang="en-US" dirty="0" err="1"/>
              <a:t>read.table</a:t>
            </a:r>
            <a:r>
              <a:rPr lang="en-US" dirty="0"/>
              <a:t>(”</a:t>
            </a:r>
            <a:r>
              <a:rPr lang="en-US" dirty="0" err="1"/>
              <a:t>example.txt",header</a:t>
            </a:r>
            <a:r>
              <a:rPr lang="en-US" dirty="0"/>
              <a:t>=TRUE)</a:t>
            </a:r>
          </a:p>
          <a:p>
            <a:r>
              <a:rPr lang="en-US" dirty="0"/>
              <a:t>&gt; class(</a:t>
            </a:r>
            <a:r>
              <a:rPr lang="en-US" dirty="0" err="1"/>
              <a:t>riscfactor$wghtcls</a:t>
            </a:r>
            <a:r>
              <a:rPr lang="en-US" dirty="0"/>
              <a:t>)</a:t>
            </a:r>
          </a:p>
          <a:p>
            <a:r>
              <a:rPr lang="en-US" dirty="0"/>
              <a:t>[1] "integer"</a:t>
            </a:r>
          </a:p>
          <a:p>
            <a:r>
              <a:rPr lang="en-US" dirty="0"/>
              <a:t>&gt; </a:t>
            </a:r>
            <a:r>
              <a:rPr lang="en-US" dirty="0" err="1"/>
              <a:t>riscfactor$wghtcls</a:t>
            </a:r>
            <a:r>
              <a:rPr lang="en-US" dirty="0"/>
              <a:t> &lt;- factor(</a:t>
            </a:r>
            <a:r>
              <a:rPr lang="en-US" dirty="0" err="1"/>
              <a:t>riscfactor$wghtcls</a:t>
            </a:r>
            <a:r>
              <a:rPr lang="en-US" dirty="0"/>
              <a:t>)</a:t>
            </a:r>
          </a:p>
          <a:p>
            <a:r>
              <a:rPr lang="en-US" dirty="0"/>
              <a:t>&gt; class(</a:t>
            </a:r>
            <a:r>
              <a:rPr lang="en-US" dirty="0" err="1"/>
              <a:t>riscfactor$wghtcls</a:t>
            </a:r>
            <a:r>
              <a:rPr lang="en-US" dirty="0"/>
              <a:t>)</a:t>
            </a:r>
          </a:p>
          <a:p>
            <a:r>
              <a:rPr lang="en-US" dirty="0"/>
              <a:t>[1] "factor"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819759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CAD6C4-516C-7143-9495-E883984901D8}"/>
              </a:ext>
            </a:extLst>
          </p:cNvPr>
          <p:cNvSpPr txBox="1"/>
          <p:nvPr/>
        </p:nvSpPr>
        <p:spPr>
          <a:xfrm>
            <a:off x="111211" y="135929"/>
            <a:ext cx="864592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Conditional execution: if() and </a:t>
            </a:r>
            <a:r>
              <a:rPr lang="en-US" sz="2800" dirty="0" err="1"/>
              <a:t>ifelse</a:t>
            </a:r>
            <a:r>
              <a:rPr lang="en-US" sz="2800" dirty="0"/>
              <a:t>()</a:t>
            </a:r>
          </a:p>
          <a:p>
            <a:endParaRPr lang="en-US" sz="28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9979354-F08E-C841-914C-E51D46E196EF}"/>
              </a:ext>
            </a:extLst>
          </p:cNvPr>
          <p:cNvCxnSpPr>
            <a:cxnSpLocks/>
          </p:cNvCxnSpPr>
          <p:nvPr/>
        </p:nvCxnSpPr>
        <p:spPr>
          <a:xfrm>
            <a:off x="172993" y="753762"/>
            <a:ext cx="8798012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F725E4B1-D67A-BB4F-B612-3D4854FD62E1}"/>
              </a:ext>
            </a:extLst>
          </p:cNvPr>
          <p:cNvSpPr/>
          <p:nvPr/>
        </p:nvSpPr>
        <p:spPr>
          <a:xfrm>
            <a:off x="172993" y="1041809"/>
            <a:ext cx="8798012" cy="51567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8DAEE0-FE88-6748-8598-1A10F7CBA8C2}"/>
              </a:ext>
            </a:extLst>
          </p:cNvPr>
          <p:cNvSpPr txBox="1"/>
          <p:nvPr/>
        </p:nvSpPr>
        <p:spPr>
          <a:xfrm>
            <a:off x="134072" y="971469"/>
            <a:ext cx="8836934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Syntax:</a:t>
            </a:r>
          </a:p>
          <a:p>
            <a:r>
              <a:rPr lang="en-US" b="1" dirty="0"/>
              <a:t>	if ( condition  ) { commands1 }</a:t>
            </a:r>
          </a:p>
          <a:p>
            <a:r>
              <a:rPr lang="en-US" b="1" dirty="0"/>
              <a:t>	if ( condition  ) { commands1 }  else { commands2 }</a:t>
            </a:r>
          </a:p>
          <a:p>
            <a:r>
              <a:rPr lang="en-US" b="1" dirty="0"/>
              <a:t>	</a:t>
            </a:r>
            <a:r>
              <a:rPr lang="en-US" b="1" dirty="0" err="1"/>
              <a:t>ifelse</a:t>
            </a:r>
            <a:r>
              <a:rPr lang="en-US" b="1" dirty="0"/>
              <a:t> ( </a:t>
            </a:r>
            <a:r>
              <a:rPr lang="en-US" b="1" dirty="0" err="1"/>
              <a:t>conditions_vector</a:t>
            </a:r>
            <a:r>
              <a:rPr lang="en-US" b="1" dirty="0"/>
              <a:t> , </a:t>
            </a:r>
            <a:r>
              <a:rPr lang="en-US" b="1" dirty="0" err="1"/>
              <a:t>yes_vector</a:t>
            </a:r>
            <a:r>
              <a:rPr lang="en-US" b="1" dirty="0"/>
              <a:t> , </a:t>
            </a:r>
            <a:r>
              <a:rPr lang="en-US" b="1" dirty="0" err="1"/>
              <a:t>no_vector</a:t>
            </a:r>
            <a:r>
              <a:rPr lang="en-US" b="1" dirty="0"/>
              <a:t>  )</a:t>
            </a:r>
          </a:p>
          <a:p>
            <a:endParaRPr lang="en-US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command if() evaluates 'commands1 ' if the logical expression 'condition ' returns TRUE.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Here 'commands1 ' is a single command or a sequence of commands separated with ‘;’</a:t>
            </a:r>
          </a:p>
          <a:p>
            <a:endParaRPr lang="en-US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command if() else() evaluates 'commands1 ' if the logical expression 'condition ' returns TRUE, otherwise it evaluates 'commands2 ‘. 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command </a:t>
            </a:r>
            <a:r>
              <a:rPr lang="en-US" dirty="0" err="1"/>
              <a:t>ifelse</a:t>
            </a:r>
            <a:r>
              <a:rPr lang="en-US" dirty="0"/>
              <a:t>() returns a vector of the same length as '</a:t>
            </a:r>
            <a:r>
              <a:rPr lang="en-US" dirty="0" err="1"/>
              <a:t>conditions_vector</a:t>
            </a:r>
            <a:r>
              <a:rPr lang="en-US" dirty="0"/>
              <a:t> ' with elements selected from either '</a:t>
            </a:r>
            <a:r>
              <a:rPr lang="en-US" dirty="0" err="1"/>
              <a:t>yes_vector</a:t>
            </a:r>
            <a:r>
              <a:rPr lang="en-US" dirty="0"/>
              <a:t> ' or '</a:t>
            </a:r>
            <a:r>
              <a:rPr lang="en-US" dirty="0" err="1"/>
              <a:t>no_vector</a:t>
            </a:r>
            <a:r>
              <a:rPr lang="en-US" dirty="0"/>
              <a:t> ' depending on whether the element of '</a:t>
            </a:r>
            <a:r>
              <a:rPr lang="en-US" dirty="0" err="1"/>
              <a:t>conditions_vector</a:t>
            </a:r>
            <a:r>
              <a:rPr lang="en-US" dirty="0"/>
              <a:t> ' is TRUE or FALSE. 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93990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CAD6C4-516C-7143-9495-E883984901D8}"/>
              </a:ext>
            </a:extLst>
          </p:cNvPr>
          <p:cNvSpPr txBox="1"/>
          <p:nvPr/>
        </p:nvSpPr>
        <p:spPr>
          <a:xfrm>
            <a:off x="111211" y="135929"/>
            <a:ext cx="22445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Helvetica" pitchFamily="2" charset="0"/>
              </a:rPr>
              <a:t>R installation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9979354-F08E-C841-914C-E51D46E196EF}"/>
              </a:ext>
            </a:extLst>
          </p:cNvPr>
          <p:cNvCxnSpPr>
            <a:cxnSpLocks/>
          </p:cNvCxnSpPr>
          <p:nvPr/>
        </p:nvCxnSpPr>
        <p:spPr>
          <a:xfrm>
            <a:off x="172993" y="753762"/>
            <a:ext cx="8798012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04DDAFAE-F41E-E545-8AFB-CF661C6286A1}"/>
              </a:ext>
            </a:extLst>
          </p:cNvPr>
          <p:cNvSpPr/>
          <p:nvPr/>
        </p:nvSpPr>
        <p:spPr>
          <a:xfrm>
            <a:off x="2246620" y="228031"/>
            <a:ext cx="27799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(https://</a:t>
            </a:r>
            <a:r>
              <a:rPr lang="en-US" dirty="0" err="1"/>
              <a:t>cran.r-project.org</a:t>
            </a:r>
            <a:r>
              <a:rPr lang="en-US" dirty="0"/>
              <a:t>/)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3747D81-FB9A-FB4A-B44D-04CFF8F333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4939" y="913426"/>
            <a:ext cx="6334122" cy="5808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28453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CAD6C4-516C-7143-9495-E883984901D8}"/>
              </a:ext>
            </a:extLst>
          </p:cNvPr>
          <p:cNvSpPr txBox="1"/>
          <p:nvPr/>
        </p:nvSpPr>
        <p:spPr>
          <a:xfrm>
            <a:off x="111211" y="135929"/>
            <a:ext cx="864592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Conditional execution: if() and </a:t>
            </a:r>
            <a:r>
              <a:rPr lang="en-US" sz="2800" dirty="0" err="1"/>
              <a:t>ifelse</a:t>
            </a:r>
            <a:r>
              <a:rPr lang="en-US" sz="2800" dirty="0"/>
              <a:t>()</a:t>
            </a:r>
          </a:p>
          <a:p>
            <a:endParaRPr lang="en-US" sz="28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9979354-F08E-C841-914C-E51D46E196EF}"/>
              </a:ext>
            </a:extLst>
          </p:cNvPr>
          <p:cNvCxnSpPr>
            <a:cxnSpLocks/>
          </p:cNvCxnSpPr>
          <p:nvPr/>
        </p:nvCxnSpPr>
        <p:spPr>
          <a:xfrm>
            <a:off x="172993" y="753762"/>
            <a:ext cx="8798012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F725E4B1-D67A-BB4F-B612-3D4854FD62E1}"/>
              </a:ext>
            </a:extLst>
          </p:cNvPr>
          <p:cNvSpPr/>
          <p:nvPr/>
        </p:nvSpPr>
        <p:spPr>
          <a:xfrm>
            <a:off x="172993" y="1041809"/>
            <a:ext cx="8798012" cy="56138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8DAEE0-FE88-6748-8598-1A10F7CBA8C2}"/>
              </a:ext>
            </a:extLst>
          </p:cNvPr>
          <p:cNvSpPr txBox="1"/>
          <p:nvPr/>
        </p:nvSpPr>
        <p:spPr>
          <a:xfrm>
            <a:off x="153532" y="1090036"/>
            <a:ext cx="883693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en-GB" dirty="0"/>
              <a:t>What is printed in the following code snippet?</a:t>
            </a:r>
          </a:p>
          <a:p>
            <a:endParaRPr lang="en-GB" dirty="0"/>
          </a:p>
          <a:p>
            <a:r>
              <a:rPr lang="en-GB" dirty="0"/>
              <a:t>check=2</a:t>
            </a:r>
          </a:p>
          <a:p>
            <a:r>
              <a:rPr lang="en-GB" dirty="0"/>
              <a:t>if(check==1){</a:t>
            </a:r>
          </a:p>
          <a:p>
            <a:r>
              <a:rPr lang="en-GB" dirty="0"/>
              <a:t>    print(“Condition evaluated to TRUE”)</a:t>
            </a:r>
          </a:p>
          <a:p>
            <a:r>
              <a:rPr lang="en-GB" dirty="0"/>
              <a:t>}else{</a:t>
            </a:r>
          </a:p>
          <a:p>
            <a:r>
              <a:rPr lang="en-GB" dirty="0"/>
              <a:t>    print(“Condition evaluated to FALSE”)</a:t>
            </a:r>
          </a:p>
          <a:p>
            <a:r>
              <a:rPr lang="en-GB" dirty="0"/>
              <a:t>}</a:t>
            </a:r>
          </a:p>
          <a:p>
            <a:endParaRPr lang="en-GB" dirty="0"/>
          </a:p>
          <a:p>
            <a:br>
              <a:rPr lang="en-US" dirty="0"/>
            </a:b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3BC57F3-04F2-1F46-BA50-CF1ACCE6B843}"/>
              </a:ext>
            </a:extLst>
          </p:cNvPr>
          <p:cNvSpPr txBox="1"/>
          <p:nvPr/>
        </p:nvSpPr>
        <p:spPr>
          <a:xfrm>
            <a:off x="172993" y="3527359"/>
            <a:ext cx="7967246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/>
              <a:t>&gt; </a:t>
            </a:r>
            <a:r>
              <a:rPr lang="mr-IN" dirty="0" err="1"/>
              <a:t>z</a:t>
            </a:r>
            <a:r>
              <a:rPr lang="mr-IN" dirty="0"/>
              <a:t> </a:t>
            </a:r>
            <a:r>
              <a:rPr lang="en-GB" dirty="0"/>
              <a:t>&lt;-</a:t>
            </a:r>
            <a:r>
              <a:rPr lang="mr-IN" dirty="0"/>
              <a:t> 6:-3</a:t>
            </a:r>
          </a:p>
          <a:p>
            <a:endParaRPr lang="en-GB" dirty="0"/>
          </a:p>
          <a:p>
            <a:r>
              <a:rPr lang="mr-IN" dirty="0"/>
              <a:t>&gt; </a:t>
            </a:r>
            <a:r>
              <a:rPr lang="mr-IN" dirty="0" err="1"/>
              <a:t>sqrt</a:t>
            </a:r>
            <a:r>
              <a:rPr lang="mr-IN" dirty="0"/>
              <a:t>(</a:t>
            </a:r>
            <a:r>
              <a:rPr lang="mr-IN" dirty="0" err="1"/>
              <a:t>z</a:t>
            </a:r>
            <a:r>
              <a:rPr lang="mr-IN" dirty="0"/>
              <a:t>) </a:t>
            </a:r>
            <a:r>
              <a:rPr lang="en-GB" dirty="0"/>
              <a:t>				</a:t>
            </a:r>
            <a:r>
              <a:rPr lang="mr-IN" dirty="0"/>
              <a:t># </a:t>
            </a:r>
            <a:r>
              <a:rPr lang="mr-IN" dirty="0" err="1"/>
              <a:t>Produces</a:t>
            </a:r>
            <a:r>
              <a:rPr lang="mr-IN" dirty="0"/>
              <a:t> </a:t>
            </a:r>
            <a:r>
              <a:rPr lang="mr-IN" dirty="0" err="1"/>
              <a:t>a</a:t>
            </a:r>
            <a:r>
              <a:rPr lang="mr-IN" dirty="0"/>
              <a:t> </a:t>
            </a:r>
            <a:r>
              <a:rPr lang="mr-IN" dirty="0" err="1"/>
              <a:t>warning</a:t>
            </a:r>
            <a:endParaRPr lang="mr-IN" dirty="0"/>
          </a:p>
          <a:p>
            <a:r>
              <a:rPr lang="en-GB" dirty="0"/>
              <a:t>[1]</a:t>
            </a:r>
            <a:r>
              <a:rPr lang="mr-IN" dirty="0"/>
              <a:t> </a:t>
            </a:r>
            <a:r>
              <a:rPr lang="en-GB" dirty="0"/>
              <a:t>2.449490</a:t>
            </a:r>
            <a:r>
              <a:rPr lang="mr-IN" dirty="0"/>
              <a:t> </a:t>
            </a:r>
            <a:r>
              <a:rPr lang="en-GB" dirty="0"/>
              <a:t>2.236068</a:t>
            </a:r>
            <a:r>
              <a:rPr lang="mr-IN" dirty="0"/>
              <a:t> </a:t>
            </a:r>
            <a:r>
              <a:rPr lang="en-GB" dirty="0"/>
              <a:t>2.000000</a:t>
            </a:r>
            <a:r>
              <a:rPr lang="mr-IN" dirty="0"/>
              <a:t> </a:t>
            </a:r>
            <a:r>
              <a:rPr lang="en-GB" dirty="0"/>
              <a:t>1.732051</a:t>
            </a:r>
            <a:r>
              <a:rPr lang="mr-IN" dirty="0"/>
              <a:t> </a:t>
            </a:r>
            <a:r>
              <a:rPr lang="en-GB" dirty="0"/>
              <a:t>1.1414214</a:t>
            </a:r>
            <a:r>
              <a:rPr lang="mr-IN" dirty="0"/>
              <a:t> </a:t>
            </a:r>
            <a:r>
              <a:rPr lang="en-GB" dirty="0"/>
              <a:t>1.000000</a:t>
            </a:r>
            <a:r>
              <a:rPr lang="mr-IN" dirty="0"/>
              <a:t> </a:t>
            </a:r>
            <a:r>
              <a:rPr lang="en-GB" dirty="0"/>
              <a:t>0.000000</a:t>
            </a:r>
            <a:r>
              <a:rPr lang="mr-IN" dirty="0"/>
              <a:t> </a:t>
            </a:r>
            <a:r>
              <a:rPr lang="mr-IN" dirty="0" err="1"/>
              <a:t>NaN</a:t>
            </a:r>
            <a:endParaRPr lang="mr-IN" dirty="0"/>
          </a:p>
          <a:p>
            <a:r>
              <a:rPr lang="en-GB" dirty="0"/>
              <a:t>[9]</a:t>
            </a:r>
            <a:r>
              <a:rPr lang="mr-IN" dirty="0"/>
              <a:t> </a:t>
            </a:r>
            <a:r>
              <a:rPr lang="mr-IN" dirty="0" err="1"/>
              <a:t>NaN</a:t>
            </a:r>
            <a:r>
              <a:rPr lang="mr-IN" dirty="0"/>
              <a:t> </a:t>
            </a:r>
            <a:r>
              <a:rPr lang="mr-IN" dirty="0" err="1"/>
              <a:t>NaN</a:t>
            </a:r>
            <a:endParaRPr lang="mr-IN" dirty="0"/>
          </a:p>
          <a:p>
            <a:r>
              <a:rPr lang="mr-IN" dirty="0" err="1"/>
              <a:t>Warning</a:t>
            </a:r>
            <a:r>
              <a:rPr lang="mr-IN" dirty="0"/>
              <a:t> </a:t>
            </a:r>
            <a:r>
              <a:rPr lang="mr-IN" dirty="0" err="1"/>
              <a:t>message</a:t>
            </a:r>
            <a:r>
              <a:rPr lang="mr-IN" dirty="0"/>
              <a:t>:</a:t>
            </a:r>
          </a:p>
          <a:p>
            <a:r>
              <a:rPr lang="mr-IN" dirty="0" err="1"/>
              <a:t>In</a:t>
            </a:r>
            <a:r>
              <a:rPr lang="mr-IN" dirty="0"/>
              <a:t> </a:t>
            </a:r>
            <a:r>
              <a:rPr lang="mr-IN" dirty="0" err="1"/>
              <a:t>sqrt</a:t>
            </a:r>
            <a:r>
              <a:rPr lang="mr-IN" dirty="0"/>
              <a:t>(</a:t>
            </a:r>
            <a:r>
              <a:rPr lang="mr-IN" dirty="0" err="1"/>
              <a:t>z</a:t>
            </a:r>
            <a:r>
              <a:rPr lang="mr-IN" dirty="0"/>
              <a:t>) : </a:t>
            </a:r>
            <a:r>
              <a:rPr lang="mr-IN" dirty="0" err="1"/>
              <a:t>NaNs</a:t>
            </a:r>
            <a:endParaRPr lang="mr-IN" dirty="0"/>
          </a:p>
          <a:p>
            <a:endParaRPr lang="en-GB" dirty="0"/>
          </a:p>
          <a:p>
            <a:r>
              <a:rPr lang="mr-IN" dirty="0"/>
              <a:t>&gt; </a:t>
            </a:r>
            <a:r>
              <a:rPr lang="mr-IN" dirty="0" err="1"/>
              <a:t>sqrt</a:t>
            </a:r>
            <a:r>
              <a:rPr lang="mr-IN" dirty="0"/>
              <a:t>( </a:t>
            </a:r>
            <a:r>
              <a:rPr lang="mr-IN" dirty="0" err="1"/>
              <a:t>ifelse</a:t>
            </a:r>
            <a:r>
              <a:rPr lang="mr-IN" dirty="0"/>
              <a:t>( </a:t>
            </a:r>
            <a:r>
              <a:rPr lang="mr-IN" dirty="0" err="1"/>
              <a:t>z</a:t>
            </a:r>
            <a:r>
              <a:rPr lang="mr-IN" dirty="0"/>
              <a:t>&gt;=0, </a:t>
            </a:r>
            <a:r>
              <a:rPr lang="mr-IN" dirty="0" err="1"/>
              <a:t>z</a:t>
            </a:r>
            <a:r>
              <a:rPr lang="mr-IN" dirty="0"/>
              <a:t>, NA ) ) </a:t>
            </a:r>
            <a:r>
              <a:rPr lang="en-GB" dirty="0"/>
              <a:t>		</a:t>
            </a:r>
            <a:r>
              <a:rPr lang="mr-IN" dirty="0"/>
              <a:t># </a:t>
            </a:r>
            <a:r>
              <a:rPr lang="mr-IN" dirty="0" err="1"/>
              <a:t>No</a:t>
            </a:r>
            <a:r>
              <a:rPr lang="mr-IN" dirty="0"/>
              <a:t> </a:t>
            </a:r>
            <a:r>
              <a:rPr lang="mr-IN" dirty="0" err="1"/>
              <a:t>warning</a:t>
            </a:r>
            <a:endParaRPr lang="mr-IN" dirty="0"/>
          </a:p>
          <a:p>
            <a:r>
              <a:rPr lang="mr-IN" dirty="0"/>
              <a:t>[1] 2.449490 2.236068 2.000000 1.732051 1.414214 1.000000 0.000000 NA</a:t>
            </a:r>
          </a:p>
          <a:p>
            <a:r>
              <a:rPr lang="mr-IN" dirty="0"/>
              <a:t>[9] NA NA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4549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CAD6C4-516C-7143-9495-E883984901D8}"/>
              </a:ext>
            </a:extLst>
          </p:cNvPr>
          <p:cNvSpPr txBox="1"/>
          <p:nvPr/>
        </p:nvSpPr>
        <p:spPr>
          <a:xfrm>
            <a:off x="111211" y="135929"/>
            <a:ext cx="86459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Loops: for(), while() and repeat()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9979354-F08E-C841-914C-E51D46E196EF}"/>
              </a:ext>
            </a:extLst>
          </p:cNvPr>
          <p:cNvCxnSpPr>
            <a:cxnSpLocks/>
          </p:cNvCxnSpPr>
          <p:nvPr/>
        </p:nvCxnSpPr>
        <p:spPr>
          <a:xfrm>
            <a:off x="172993" y="753762"/>
            <a:ext cx="8798012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F725E4B1-D67A-BB4F-B612-3D4854FD62E1}"/>
              </a:ext>
            </a:extLst>
          </p:cNvPr>
          <p:cNvSpPr/>
          <p:nvPr/>
        </p:nvSpPr>
        <p:spPr>
          <a:xfrm>
            <a:off x="172993" y="1041809"/>
            <a:ext cx="8798012" cy="51567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8DAEE0-FE88-6748-8598-1A10F7CBA8C2}"/>
              </a:ext>
            </a:extLst>
          </p:cNvPr>
          <p:cNvSpPr txBox="1"/>
          <p:nvPr/>
        </p:nvSpPr>
        <p:spPr>
          <a:xfrm>
            <a:off x="134072" y="1074705"/>
            <a:ext cx="8836934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Syntax:</a:t>
            </a:r>
          </a:p>
          <a:p>
            <a:r>
              <a:rPr lang="en-US" b="1" dirty="0"/>
              <a:t>	for ( </a:t>
            </a:r>
            <a:r>
              <a:rPr lang="en-US" b="1" dirty="0" err="1"/>
              <a:t>var</a:t>
            </a:r>
            <a:r>
              <a:rPr lang="en-US" b="1" dirty="0"/>
              <a:t>  in set  ) { commands }</a:t>
            </a:r>
          </a:p>
          <a:p>
            <a:r>
              <a:rPr lang="en-US" b="1" dirty="0"/>
              <a:t>	 while ( condition  ) { commands }</a:t>
            </a:r>
          </a:p>
          <a:p>
            <a:r>
              <a:rPr lang="en-US" b="1" dirty="0"/>
              <a:t>	 repeat { commands }</a:t>
            </a:r>
          </a:p>
          <a:p>
            <a:endParaRPr lang="en-US" dirty="0"/>
          </a:p>
          <a:p>
            <a:r>
              <a:rPr lang="en-US" dirty="0"/>
              <a:t>The object </a:t>
            </a:r>
            <a:r>
              <a:rPr lang="en-US" i="1" dirty="0"/>
              <a:t>set </a:t>
            </a:r>
            <a:r>
              <a:rPr lang="en-US" dirty="0"/>
              <a:t>is a vector, </a:t>
            </a:r>
            <a:r>
              <a:rPr lang="en-US" i="1" dirty="0"/>
              <a:t>commands</a:t>
            </a:r>
            <a:r>
              <a:rPr lang="en-US" dirty="0"/>
              <a:t>  is a single command or a sequence of commands and </a:t>
            </a:r>
            <a:r>
              <a:rPr lang="en-US" i="1" dirty="0" err="1"/>
              <a:t>var</a:t>
            </a:r>
            <a:r>
              <a:rPr lang="en-US" dirty="0"/>
              <a:t>  is a variable which may be used in commands. The command for() is the R version of 'for</a:t>
            </a:r>
          </a:p>
          <a:p>
            <a:r>
              <a:rPr lang="en-US" dirty="0"/>
              <a:t>element in the set do ...’. </a:t>
            </a:r>
          </a:p>
          <a:p>
            <a:endParaRPr lang="en-US" dirty="0"/>
          </a:p>
          <a:p>
            <a:r>
              <a:rPr lang="en-US" dirty="0"/>
              <a:t>The command while()  is the R version of 'as long as the condition is TRUE do ...’. </a:t>
            </a:r>
          </a:p>
          <a:p>
            <a:endParaRPr lang="en-US" dirty="0"/>
          </a:p>
          <a:p>
            <a:r>
              <a:rPr lang="en-US" dirty="0"/>
              <a:t>The command repeat()  is the R version of 'repeat until I say break’. </a:t>
            </a:r>
          </a:p>
          <a:p>
            <a:endParaRPr lang="en-US" dirty="0"/>
          </a:p>
          <a:p>
            <a:r>
              <a:rPr lang="en-US" dirty="0"/>
              <a:t>The command 'break ' stops any loop; control is then transferred to the first statement outside the loop. </a:t>
            </a:r>
          </a:p>
          <a:p>
            <a:endParaRPr lang="en-US" dirty="0"/>
          </a:p>
          <a:p>
            <a:r>
              <a:rPr lang="en-US" dirty="0"/>
              <a:t>The command 'next ' halts the processing of the current iteration and advances the looping index.</a:t>
            </a:r>
          </a:p>
        </p:txBody>
      </p:sp>
    </p:spTree>
    <p:extLst>
      <p:ext uri="{BB962C8B-B14F-4D97-AF65-F5344CB8AC3E}">
        <p14:creationId xmlns:p14="http://schemas.microsoft.com/office/powerpoint/2010/main" val="98983371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CAD6C4-516C-7143-9495-E883984901D8}"/>
              </a:ext>
            </a:extLst>
          </p:cNvPr>
          <p:cNvSpPr txBox="1"/>
          <p:nvPr/>
        </p:nvSpPr>
        <p:spPr>
          <a:xfrm>
            <a:off x="111211" y="135929"/>
            <a:ext cx="86459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Loops: for(), while() and repeat()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9979354-F08E-C841-914C-E51D46E196EF}"/>
              </a:ext>
            </a:extLst>
          </p:cNvPr>
          <p:cNvCxnSpPr>
            <a:cxnSpLocks/>
          </p:cNvCxnSpPr>
          <p:nvPr/>
        </p:nvCxnSpPr>
        <p:spPr>
          <a:xfrm>
            <a:off x="172993" y="753762"/>
            <a:ext cx="8798012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F725E4B1-D67A-BB4F-B612-3D4854FD62E1}"/>
              </a:ext>
            </a:extLst>
          </p:cNvPr>
          <p:cNvSpPr/>
          <p:nvPr/>
        </p:nvSpPr>
        <p:spPr>
          <a:xfrm>
            <a:off x="172993" y="1041808"/>
            <a:ext cx="8798012" cy="55334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8DAEE0-FE88-6748-8598-1A10F7CBA8C2}"/>
              </a:ext>
            </a:extLst>
          </p:cNvPr>
          <p:cNvSpPr txBox="1"/>
          <p:nvPr/>
        </p:nvSpPr>
        <p:spPr>
          <a:xfrm>
            <a:off x="172993" y="1107705"/>
            <a:ext cx="8836934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&gt; x &lt;- 0</a:t>
            </a:r>
          </a:p>
          <a:p>
            <a:endParaRPr lang="en-US" dirty="0"/>
          </a:p>
          <a:p>
            <a:r>
              <a:rPr lang="en-US" dirty="0"/>
              <a:t>&gt; for ( </a:t>
            </a:r>
            <a:r>
              <a:rPr lang="en-US" dirty="0" err="1"/>
              <a:t>i</a:t>
            </a:r>
            <a:r>
              <a:rPr lang="en-US" dirty="0"/>
              <a:t> in 1:5 ) { if (</a:t>
            </a:r>
            <a:r>
              <a:rPr lang="en-US" dirty="0" err="1"/>
              <a:t>i</a:t>
            </a:r>
            <a:r>
              <a:rPr lang="en-US" dirty="0"/>
              <a:t>==3) { next } ; x &lt;- x + </a:t>
            </a:r>
            <a:r>
              <a:rPr lang="en-US" dirty="0" err="1"/>
              <a:t>i</a:t>
            </a:r>
            <a:r>
              <a:rPr lang="en-US" dirty="0"/>
              <a:t> }</a:t>
            </a:r>
          </a:p>
          <a:p>
            <a:endParaRPr lang="en-US" dirty="0"/>
          </a:p>
          <a:p>
            <a:r>
              <a:rPr lang="en-US" dirty="0"/>
              <a:t>&gt; x 					# </a:t>
            </a:r>
            <a:r>
              <a:rPr lang="en-US" dirty="0" err="1"/>
              <a:t>i</a:t>
            </a:r>
            <a:r>
              <a:rPr lang="en-US" dirty="0"/>
              <a:t>=3 is skipped, so x &lt;- 1+2+4+5</a:t>
            </a:r>
          </a:p>
          <a:p>
            <a:r>
              <a:rPr lang="en-US" dirty="0"/>
              <a:t>[1] 12</a:t>
            </a:r>
          </a:p>
          <a:p>
            <a:endParaRPr lang="en-US" dirty="0"/>
          </a:p>
          <a:p>
            <a:r>
              <a:rPr lang="en-US" dirty="0"/>
              <a:t>&gt; y &lt;- 1; j &lt;- 1</a:t>
            </a:r>
          </a:p>
          <a:p>
            <a:r>
              <a:rPr lang="en-US" dirty="0"/>
              <a:t>&gt; while ( y &lt; 12 &amp; j &lt; 8 ) { y &lt;- y*2 ; j &lt;- j + 1}</a:t>
            </a:r>
          </a:p>
          <a:p>
            <a:r>
              <a:rPr lang="en-US" dirty="0"/>
              <a:t>&gt; y; j</a:t>
            </a:r>
          </a:p>
          <a:p>
            <a:r>
              <a:rPr lang="en-US" dirty="0"/>
              <a:t>[1] 16</a:t>
            </a:r>
          </a:p>
          <a:p>
            <a:r>
              <a:rPr lang="en-US" dirty="0"/>
              <a:t>[1] 4</a:t>
            </a:r>
          </a:p>
          <a:p>
            <a:endParaRPr lang="en-US" dirty="0"/>
          </a:p>
          <a:p>
            <a:r>
              <a:rPr lang="en-US" dirty="0"/>
              <a:t>&gt; z &lt;- 3</a:t>
            </a:r>
          </a:p>
          <a:p>
            <a:r>
              <a:rPr lang="en-US" dirty="0"/>
              <a:t>&gt; repeat { z&lt;- z^2; if ( z&gt;100 ) { break }; print(z)}</a:t>
            </a:r>
          </a:p>
          <a:p>
            <a:r>
              <a:rPr lang="en-US" dirty="0"/>
              <a:t>[1] 9</a:t>
            </a:r>
          </a:p>
          <a:p>
            <a:r>
              <a:rPr lang="en-US" dirty="0"/>
              <a:t>[1] 81</a:t>
            </a:r>
          </a:p>
          <a:p>
            <a:r>
              <a:rPr lang="en-US" dirty="0"/>
              <a:t>&gt; z 					# the loop stopped after 81^2, so z==81^2</a:t>
            </a:r>
          </a:p>
          <a:p>
            <a:r>
              <a:rPr lang="en-US" dirty="0"/>
              <a:t>[1] 6561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132256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CAD6C4-516C-7143-9495-E883984901D8}"/>
              </a:ext>
            </a:extLst>
          </p:cNvPr>
          <p:cNvSpPr txBox="1"/>
          <p:nvPr/>
        </p:nvSpPr>
        <p:spPr>
          <a:xfrm>
            <a:off x="111211" y="135929"/>
            <a:ext cx="86459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Examples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9979354-F08E-C841-914C-E51D46E196EF}"/>
              </a:ext>
            </a:extLst>
          </p:cNvPr>
          <p:cNvCxnSpPr>
            <a:cxnSpLocks/>
          </p:cNvCxnSpPr>
          <p:nvPr/>
        </p:nvCxnSpPr>
        <p:spPr>
          <a:xfrm>
            <a:off x="172993" y="753762"/>
            <a:ext cx="8798012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F725E4B1-D67A-BB4F-B612-3D4854FD62E1}"/>
              </a:ext>
            </a:extLst>
          </p:cNvPr>
          <p:cNvSpPr/>
          <p:nvPr/>
        </p:nvSpPr>
        <p:spPr>
          <a:xfrm>
            <a:off x="172993" y="1041808"/>
            <a:ext cx="8798012" cy="562126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8DAEE0-FE88-6748-8598-1A10F7CBA8C2}"/>
              </a:ext>
            </a:extLst>
          </p:cNvPr>
          <p:cNvSpPr txBox="1"/>
          <p:nvPr/>
        </p:nvSpPr>
        <p:spPr>
          <a:xfrm>
            <a:off x="172993" y="1058151"/>
            <a:ext cx="8836934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Let us approximate the mean of a dice. We use the command sample()  for simulating a dice.</a:t>
            </a:r>
          </a:p>
          <a:p>
            <a:endParaRPr lang="en-US" dirty="0"/>
          </a:p>
          <a:p>
            <a:r>
              <a:rPr lang="en-US" dirty="0"/>
              <a:t>The command sample(</a:t>
            </a:r>
            <a:r>
              <a:rPr lang="en-US" dirty="0" err="1"/>
              <a:t>v,n,replace</a:t>
            </a:r>
            <a:r>
              <a:rPr lang="en-US" dirty="0"/>
              <a:t>=TRUE)  produces a sample (random draw) of length n  from the vector v  with replacement.</a:t>
            </a:r>
          </a:p>
          <a:p>
            <a:endParaRPr lang="en-US" dirty="0"/>
          </a:p>
          <a:p>
            <a:r>
              <a:rPr lang="en-US" dirty="0"/>
              <a:t>&gt; x&lt;-sample(1:6,1000,replace=TRUE)</a:t>
            </a:r>
          </a:p>
          <a:p>
            <a:r>
              <a:rPr lang="en-US" dirty="0"/>
              <a:t>&gt; mean(x)</a:t>
            </a:r>
          </a:p>
          <a:p>
            <a:r>
              <a:rPr lang="en-US" dirty="0"/>
              <a:t>[1] 3.469</a:t>
            </a:r>
          </a:p>
          <a:p>
            <a:endParaRPr lang="en-US" dirty="0"/>
          </a:p>
          <a:p>
            <a:r>
              <a:rPr lang="en-US" dirty="0"/>
              <a:t>Iterative assessment of t-test.</a:t>
            </a:r>
          </a:p>
          <a:p>
            <a:r>
              <a:rPr lang="en-US" dirty="0"/>
              <a:t>&gt; counter &lt;- 0</a:t>
            </a:r>
          </a:p>
          <a:p>
            <a:r>
              <a:rPr lang="en-US" dirty="0"/>
              <a:t> for( </a:t>
            </a:r>
            <a:r>
              <a:rPr lang="en-US" dirty="0" err="1"/>
              <a:t>i</a:t>
            </a:r>
            <a:r>
              <a:rPr lang="en-US" dirty="0"/>
              <a:t> in 1:10000) {</a:t>
            </a:r>
          </a:p>
          <a:p>
            <a:r>
              <a:rPr lang="en-US" dirty="0"/>
              <a:t>	if( </a:t>
            </a:r>
            <a:r>
              <a:rPr lang="en-US" dirty="0" err="1"/>
              <a:t>t.test</a:t>
            </a:r>
            <a:r>
              <a:rPr lang="en-US" dirty="0"/>
              <a:t>(</a:t>
            </a:r>
            <a:r>
              <a:rPr lang="en-US" dirty="0" err="1"/>
              <a:t>rnorm</a:t>
            </a:r>
            <a:r>
              <a:rPr lang="en-US" dirty="0"/>
              <a:t>(100),</a:t>
            </a:r>
            <a:r>
              <a:rPr lang="en-US" dirty="0" err="1"/>
              <a:t>rnorm</a:t>
            </a:r>
            <a:r>
              <a:rPr lang="en-US" dirty="0"/>
              <a:t>(100))$</a:t>
            </a:r>
            <a:r>
              <a:rPr lang="en-US" dirty="0" err="1"/>
              <a:t>p.value</a:t>
            </a:r>
            <a:r>
              <a:rPr lang="en-US" dirty="0"/>
              <a:t> &lt;= 0.05 ) {</a:t>
            </a:r>
          </a:p>
          <a:p>
            <a:r>
              <a:rPr lang="en-US" dirty="0"/>
              <a:t>		counter &lt;- counter + 1</a:t>
            </a:r>
          </a:p>
          <a:p>
            <a:r>
              <a:rPr lang="en-US" dirty="0"/>
              <a:t>	}</a:t>
            </a:r>
          </a:p>
          <a:p>
            <a:r>
              <a:rPr lang="en-US" dirty="0"/>
              <a:t>}</a:t>
            </a:r>
          </a:p>
          <a:p>
            <a:r>
              <a:rPr lang="en-US" dirty="0"/>
              <a:t>&gt; counter/10000</a:t>
            </a:r>
          </a:p>
          <a:p>
            <a:r>
              <a:rPr lang="en-US" dirty="0"/>
              <a:t>[1] 0.0497</a:t>
            </a:r>
          </a:p>
        </p:txBody>
      </p:sp>
    </p:spTree>
    <p:extLst>
      <p:ext uri="{BB962C8B-B14F-4D97-AF65-F5344CB8AC3E}">
        <p14:creationId xmlns:p14="http://schemas.microsoft.com/office/powerpoint/2010/main" val="52666950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EC7EE66-1F80-C94B-BCF1-2D7917DEAC28}"/>
              </a:ext>
            </a:extLst>
          </p:cNvPr>
          <p:cNvSpPr txBox="1"/>
          <p:nvPr/>
        </p:nvSpPr>
        <p:spPr>
          <a:xfrm>
            <a:off x="111211" y="135929"/>
            <a:ext cx="86459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Exercise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5BC4AD-13BA-4548-BC5D-31959A5124DF}"/>
              </a:ext>
            </a:extLst>
          </p:cNvPr>
          <p:cNvSpPr txBox="1"/>
          <p:nvPr/>
        </p:nvSpPr>
        <p:spPr>
          <a:xfrm>
            <a:off x="3215149" y="2168013"/>
            <a:ext cx="2905283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for(</a:t>
            </a:r>
            <a:r>
              <a:rPr lang="en-US" sz="2400" dirty="0" err="1"/>
              <a:t>i</a:t>
            </a:r>
            <a:r>
              <a:rPr lang="en-US" sz="2400" dirty="0"/>
              <a:t> in 1:39){</a:t>
            </a:r>
          </a:p>
          <a:p>
            <a:r>
              <a:rPr lang="en-US" sz="2400" dirty="0"/>
              <a:t>      if(</a:t>
            </a:r>
            <a:r>
              <a:rPr lang="en-US" sz="2400" dirty="0" err="1"/>
              <a:t>i</a:t>
            </a:r>
            <a:r>
              <a:rPr lang="en-US" sz="2400" dirty="0"/>
              <a:t> &lt; 21){</a:t>
            </a:r>
          </a:p>
          <a:p>
            <a:r>
              <a:rPr lang="en-US" sz="2400" dirty="0"/>
              <a:t>           print(1:i)</a:t>
            </a:r>
          </a:p>
          <a:p>
            <a:r>
              <a:rPr lang="en-US" sz="2400" dirty="0"/>
              <a:t>      }else{</a:t>
            </a:r>
          </a:p>
          <a:p>
            <a:r>
              <a:rPr lang="en-US" sz="2400" dirty="0"/>
              <a:t>           print(1:(40 - </a:t>
            </a:r>
            <a:r>
              <a:rPr lang="en-US" sz="2400" dirty="0" err="1"/>
              <a:t>i</a:t>
            </a:r>
            <a:r>
              <a:rPr lang="en-US" sz="2400" dirty="0"/>
              <a:t>))  </a:t>
            </a:r>
          </a:p>
          <a:p>
            <a:r>
              <a:rPr lang="en-US" sz="2400" dirty="0"/>
              <a:t>      }</a:t>
            </a:r>
          </a:p>
          <a:p>
            <a:r>
              <a:rPr lang="en-US" sz="2400" dirty="0"/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693517-DDF1-0B47-9AAD-687E904054FD}"/>
              </a:ext>
            </a:extLst>
          </p:cNvPr>
          <p:cNvSpPr txBox="1"/>
          <p:nvPr/>
        </p:nvSpPr>
        <p:spPr>
          <a:xfrm>
            <a:off x="111211" y="1017641"/>
            <a:ext cx="56007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en-US" sz="2400" dirty="0"/>
              <a:t>What’s the output of the following code?</a:t>
            </a:r>
          </a:p>
        </p:txBody>
      </p:sp>
    </p:spTree>
    <p:extLst>
      <p:ext uri="{BB962C8B-B14F-4D97-AF65-F5344CB8AC3E}">
        <p14:creationId xmlns:p14="http://schemas.microsoft.com/office/powerpoint/2010/main" val="386355821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CAD6C4-516C-7143-9495-E883984901D8}"/>
              </a:ext>
            </a:extLst>
          </p:cNvPr>
          <p:cNvSpPr txBox="1"/>
          <p:nvPr/>
        </p:nvSpPr>
        <p:spPr>
          <a:xfrm>
            <a:off x="111211" y="135929"/>
            <a:ext cx="86459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Executing commands from a script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9979354-F08E-C841-914C-E51D46E196EF}"/>
              </a:ext>
            </a:extLst>
          </p:cNvPr>
          <p:cNvCxnSpPr>
            <a:cxnSpLocks/>
          </p:cNvCxnSpPr>
          <p:nvPr/>
        </p:nvCxnSpPr>
        <p:spPr>
          <a:xfrm>
            <a:off x="172993" y="753762"/>
            <a:ext cx="8798012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F725E4B1-D67A-BB4F-B612-3D4854FD62E1}"/>
              </a:ext>
            </a:extLst>
          </p:cNvPr>
          <p:cNvSpPr/>
          <p:nvPr/>
        </p:nvSpPr>
        <p:spPr>
          <a:xfrm>
            <a:off x="172993" y="1041809"/>
            <a:ext cx="8798012" cy="51567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8DAEE0-FE88-6748-8598-1A10F7CBA8C2}"/>
              </a:ext>
            </a:extLst>
          </p:cNvPr>
          <p:cNvSpPr txBox="1"/>
          <p:nvPr/>
        </p:nvSpPr>
        <p:spPr>
          <a:xfrm>
            <a:off x="134072" y="971469"/>
            <a:ext cx="883693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Instead of typing commands in R it is often more convenient to type the commands into a file and then execute the file with R. </a:t>
            </a:r>
          </a:p>
          <a:p>
            <a:endParaRPr lang="en-US" dirty="0"/>
          </a:p>
          <a:p>
            <a:r>
              <a:rPr lang="en-US" dirty="0"/>
              <a:t>Files with R commands are called R scripts and are usually given the extension '.R' (or '.r') although this is not necessary. </a:t>
            </a:r>
          </a:p>
          <a:p>
            <a:endParaRPr lang="en-US" dirty="0"/>
          </a:p>
          <a:p>
            <a:r>
              <a:rPr lang="en-US" dirty="0"/>
              <a:t>You execute an R script with the command source(). </a:t>
            </a:r>
          </a:p>
          <a:p>
            <a:endParaRPr lang="en-US" dirty="0"/>
          </a:p>
          <a:p>
            <a:r>
              <a:rPr lang="en-US" dirty="0"/>
              <a:t>The argument for source() is the filename of the script (the name must be quoted) </a:t>
            </a:r>
          </a:p>
        </p:txBody>
      </p:sp>
    </p:spTree>
    <p:extLst>
      <p:ext uri="{BB962C8B-B14F-4D97-AF65-F5344CB8AC3E}">
        <p14:creationId xmlns:p14="http://schemas.microsoft.com/office/powerpoint/2010/main" val="96992136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CAD6C4-516C-7143-9495-E883984901D8}"/>
              </a:ext>
            </a:extLst>
          </p:cNvPr>
          <p:cNvSpPr txBox="1"/>
          <p:nvPr/>
        </p:nvSpPr>
        <p:spPr>
          <a:xfrm>
            <a:off x="111211" y="135929"/>
            <a:ext cx="86459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Executing commands from a script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9979354-F08E-C841-914C-E51D46E196EF}"/>
              </a:ext>
            </a:extLst>
          </p:cNvPr>
          <p:cNvCxnSpPr>
            <a:cxnSpLocks/>
          </p:cNvCxnSpPr>
          <p:nvPr/>
        </p:nvCxnSpPr>
        <p:spPr>
          <a:xfrm>
            <a:off x="172993" y="753762"/>
            <a:ext cx="8798012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F725E4B1-D67A-BB4F-B612-3D4854FD62E1}"/>
              </a:ext>
            </a:extLst>
          </p:cNvPr>
          <p:cNvSpPr/>
          <p:nvPr/>
        </p:nvSpPr>
        <p:spPr>
          <a:xfrm>
            <a:off x="172993" y="1041809"/>
            <a:ext cx="8798012" cy="51567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8DAEE0-FE88-6748-8598-1A10F7CBA8C2}"/>
              </a:ext>
            </a:extLst>
          </p:cNvPr>
          <p:cNvSpPr txBox="1"/>
          <p:nvPr/>
        </p:nvSpPr>
        <p:spPr>
          <a:xfrm>
            <a:off x="134072" y="971469"/>
            <a:ext cx="883693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Now we execute the script.</a:t>
            </a:r>
          </a:p>
          <a:p>
            <a:r>
              <a:rPr lang="en-US" dirty="0"/>
              <a:t>&gt; source(”</a:t>
            </a:r>
            <a:r>
              <a:rPr lang="en-US" dirty="0" err="1"/>
              <a:t>path_to_my_script</a:t>
            </a:r>
            <a:r>
              <a:rPr lang="en-US" dirty="0"/>
              <a:t>")</a:t>
            </a:r>
          </a:p>
          <a:p>
            <a:r>
              <a:rPr lang="en-US" dirty="0"/>
              <a:t> </a:t>
            </a:r>
          </a:p>
          <a:p>
            <a:r>
              <a:rPr lang="en-US" dirty="0"/>
              <a:t>If you wish to avoid entering the pathname in the command source() and if '</a:t>
            </a:r>
            <a:r>
              <a:rPr lang="en-US" dirty="0" err="1"/>
              <a:t>myscript.R</a:t>
            </a:r>
            <a:r>
              <a:rPr lang="en-US" dirty="0"/>
              <a:t>' is in the current working directory, then it suffices to say source("</a:t>
            </a:r>
            <a:r>
              <a:rPr lang="en-US" dirty="0" err="1"/>
              <a:t>myscript.R</a:t>
            </a:r>
            <a:r>
              <a:rPr lang="en-US" dirty="0"/>
              <a:t>"). </a:t>
            </a:r>
          </a:p>
          <a:p>
            <a:endParaRPr lang="en-US" dirty="0"/>
          </a:p>
          <a:p>
            <a:r>
              <a:rPr lang="en-US" dirty="0"/>
              <a:t>If you are unsure, what the current working directory is, use the command </a:t>
            </a:r>
            <a:r>
              <a:rPr lang="en-US" dirty="0" err="1"/>
              <a:t>getwd</a:t>
            </a:r>
            <a:r>
              <a:rPr lang="en-US" dirty="0"/>
              <a:t>(). </a:t>
            </a:r>
          </a:p>
          <a:p>
            <a:endParaRPr lang="en-US" dirty="0"/>
          </a:p>
          <a:p>
            <a:r>
              <a:rPr lang="en-US" dirty="0"/>
              <a:t>You may change the current working directory with </a:t>
            </a:r>
            <a:r>
              <a:rPr lang="en-US" dirty="0" err="1"/>
              <a:t>setwd</a:t>
            </a:r>
            <a:r>
              <a:rPr lang="en-US" dirty="0"/>
              <a:t>().</a:t>
            </a:r>
          </a:p>
        </p:txBody>
      </p:sp>
    </p:spTree>
    <p:extLst>
      <p:ext uri="{BB962C8B-B14F-4D97-AF65-F5344CB8AC3E}">
        <p14:creationId xmlns:p14="http://schemas.microsoft.com/office/powerpoint/2010/main" val="141484734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CAD6C4-516C-7143-9495-E883984901D8}"/>
              </a:ext>
            </a:extLst>
          </p:cNvPr>
          <p:cNvSpPr txBox="1"/>
          <p:nvPr/>
        </p:nvSpPr>
        <p:spPr>
          <a:xfrm>
            <a:off x="111211" y="135929"/>
            <a:ext cx="86459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Executing commands from a script – usual errors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9979354-F08E-C841-914C-E51D46E196EF}"/>
              </a:ext>
            </a:extLst>
          </p:cNvPr>
          <p:cNvCxnSpPr>
            <a:cxnSpLocks/>
          </p:cNvCxnSpPr>
          <p:nvPr/>
        </p:nvCxnSpPr>
        <p:spPr>
          <a:xfrm>
            <a:off x="172993" y="753762"/>
            <a:ext cx="8798012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F725E4B1-D67A-BB4F-B612-3D4854FD62E1}"/>
              </a:ext>
            </a:extLst>
          </p:cNvPr>
          <p:cNvSpPr/>
          <p:nvPr/>
        </p:nvSpPr>
        <p:spPr>
          <a:xfrm>
            <a:off x="172993" y="1041808"/>
            <a:ext cx="8798012" cy="532029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8DAEE0-FE88-6748-8598-1A10F7CBA8C2}"/>
              </a:ext>
            </a:extLst>
          </p:cNvPr>
          <p:cNvSpPr txBox="1"/>
          <p:nvPr/>
        </p:nvSpPr>
        <p:spPr>
          <a:xfrm>
            <a:off x="134072" y="971469"/>
            <a:ext cx="8836934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It is very important to learn how to understand the errors (that is applicable to every programming language)</a:t>
            </a:r>
          </a:p>
          <a:p>
            <a:endParaRPr lang="en-US" dirty="0"/>
          </a:p>
          <a:p>
            <a:r>
              <a:rPr lang="en-US" dirty="0"/>
              <a:t>&gt; source("</a:t>
            </a:r>
            <a:r>
              <a:rPr lang="en-US" dirty="0" err="1"/>
              <a:t>myscript.R</a:t>
            </a:r>
            <a:r>
              <a:rPr lang="en-US" dirty="0"/>
              <a:t>")</a:t>
            </a:r>
          </a:p>
          <a:p>
            <a:r>
              <a:rPr lang="en-US" dirty="0"/>
              <a:t>Error in file(file, "r", encoding = encoding) :</a:t>
            </a:r>
          </a:p>
          <a:p>
            <a:r>
              <a:rPr lang="en-US" dirty="0"/>
              <a:t>cannot open connection</a:t>
            </a:r>
          </a:p>
          <a:p>
            <a:r>
              <a:rPr lang="en-US" dirty="0"/>
              <a:t>Additional warning:</a:t>
            </a:r>
          </a:p>
          <a:p>
            <a:r>
              <a:rPr lang="en-US" dirty="0"/>
              <a:t>In file(file, "r", encoding = encoding) :</a:t>
            </a:r>
          </a:p>
          <a:p>
            <a:r>
              <a:rPr lang="en-US" dirty="0"/>
              <a:t>cannot open file '</a:t>
            </a:r>
            <a:r>
              <a:rPr lang="en-US" dirty="0" err="1"/>
              <a:t>myscript.R</a:t>
            </a:r>
            <a:r>
              <a:rPr lang="en-US" dirty="0"/>
              <a:t>': No such file or directory</a:t>
            </a:r>
          </a:p>
          <a:p>
            <a:endParaRPr lang="en-US" dirty="0"/>
          </a:p>
          <a:p>
            <a:r>
              <a:rPr lang="en-US" dirty="0"/>
              <a:t># </a:t>
            </a:r>
            <a:r>
              <a:rPr lang="en-US" dirty="0" err="1"/>
              <a:t>myscript.R</a:t>
            </a:r>
            <a:r>
              <a:rPr lang="en-US" dirty="0"/>
              <a:t> does not exist? Probably wrong working directory. Let's check.</a:t>
            </a:r>
          </a:p>
          <a:p>
            <a:r>
              <a:rPr lang="en-US" dirty="0"/>
              <a:t>&gt; </a:t>
            </a:r>
            <a:r>
              <a:rPr lang="en-US" dirty="0" err="1"/>
              <a:t>getwd</a:t>
            </a:r>
            <a:r>
              <a:rPr lang="en-US" dirty="0"/>
              <a:t>()</a:t>
            </a:r>
          </a:p>
          <a:p>
            <a:r>
              <a:rPr lang="en-US" dirty="0"/>
              <a:t>[1] "C:/Documents/")</a:t>
            </a:r>
          </a:p>
          <a:p>
            <a:r>
              <a:rPr lang="en-US" dirty="0"/>
              <a:t>&gt; </a:t>
            </a:r>
            <a:r>
              <a:rPr lang="en-US" dirty="0" err="1"/>
              <a:t>setwd</a:t>
            </a:r>
            <a:r>
              <a:rPr lang="en-US" dirty="0"/>
              <a:t>("C:/Documents/R") 		# We need to change the working directory</a:t>
            </a:r>
          </a:p>
          <a:p>
            <a:r>
              <a:rPr lang="en-US" dirty="0"/>
              <a:t>&gt; </a:t>
            </a:r>
            <a:r>
              <a:rPr lang="en-US" dirty="0" err="1"/>
              <a:t>getwd</a:t>
            </a:r>
            <a:r>
              <a:rPr lang="en-US" dirty="0"/>
              <a:t>()</a:t>
            </a:r>
          </a:p>
          <a:p>
            <a:r>
              <a:rPr lang="en-US" dirty="0"/>
              <a:t>[1] "C:/Documents/R")</a:t>
            </a:r>
          </a:p>
          <a:p>
            <a:r>
              <a:rPr lang="en-US" dirty="0"/>
              <a:t>&gt; </a:t>
            </a:r>
            <a:r>
              <a:rPr lang="en-US" dirty="0" err="1"/>
              <a:t>list.file</a:t>
            </a:r>
            <a:r>
              <a:rPr lang="en-US" dirty="0"/>
              <a:t>(“.”, pattern=“.R”) 		# Show all files in the current directory</a:t>
            </a:r>
          </a:p>
          <a:p>
            <a:r>
              <a:rPr lang="en-US" dirty="0"/>
              <a:t>[1] "</a:t>
            </a:r>
            <a:r>
              <a:rPr lang="en-US" dirty="0" err="1"/>
              <a:t>somepdffile.pdf</a:t>
            </a:r>
            <a:r>
              <a:rPr lang="en-US" dirty="0"/>
              <a:t>" "</a:t>
            </a:r>
            <a:r>
              <a:rPr lang="en-US" dirty="0" err="1"/>
              <a:t>myscript.R</a:t>
            </a:r>
            <a:r>
              <a:rPr lang="en-US" dirty="0"/>
              <a:t>" "</a:t>
            </a:r>
            <a:r>
              <a:rPr lang="en-US" dirty="0" err="1"/>
              <a:t>otherscript.R</a:t>
            </a:r>
            <a:r>
              <a:rPr lang="en-US" dirty="0"/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119088982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CAD6C4-516C-7143-9495-E883984901D8}"/>
              </a:ext>
            </a:extLst>
          </p:cNvPr>
          <p:cNvSpPr txBox="1"/>
          <p:nvPr/>
        </p:nvSpPr>
        <p:spPr>
          <a:xfrm>
            <a:off x="111211" y="135929"/>
            <a:ext cx="86459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Writing your own functions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9979354-F08E-C841-914C-E51D46E196EF}"/>
              </a:ext>
            </a:extLst>
          </p:cNvPr>
          <p:cNvCxnSpPr>
            <a:cxnSpLocks/>
          </p:cNvCxnSpPr>
          <p:nvPr/>
        </p:nvCxnSpPr>
        <p:spPr>
          <a:xfrm>
            <a:off x="172993" y="753762"/>
            <a:ext cx="8798012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F725E4B1-D67A-BB4F-B612-3D4854FD62E1}"/>
              </a:ext>
            </a:extLst>
          </p:cNvPr>
          <p:cNvSpPr/>
          <p:nvPr/>
        </p:nvSpPr>
        <p:spPr>
          <a:xfrm>
            <a:off x="172993" y="1041809"/>
            <a:ext cx="8798012" cy="51567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8DAEE0-FE88-6748-8598-1A10F7CBA8C2}"/>
              </a:ext>
            </a:extLst>
          </p:cNvPr>
          <p:cNvSpPr txBox="1"/>
          <p:nvPr/>
        </p:nvSpPr>
        <p:spPr>
          <a:xfrm>
            <a:off x="134072" y="971469"/>
            <a:ext cx="8836934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Syntax:</a:t>
            </a:r>
          </a:p>
          <a:p>
            <a:r>
              <a:rPr lang="en-US" dirty="0"/>
              <a:t>	</a:t>
            </a:r>
            <a:r>
              <a:rPr lang="en-US" dirty="0" err="1"/>
              <a:t>myfun</a:t>
            </a:r>
            <a:r>
              <a:rPr lang="en-US" dirty="0"/>
              <a:t> </a:t>
            </a:r>
            <a:r>
              <a:rPr lang="en-US" dirty="0">
                <a:sym typeface="Wingdings"/>
              </a:rPr>
              <a:t>&lt;- function ( arg1, arg2, </a:t>
            </a:r>
            <a:r>
              <a:rPr lang="mr-IN" dirty="0">
                <a:sym typeface="Wingdings"/>
              </a:rPr>
              <a:t>…</a:t>
            </a:r>
            <a:r>
              <a:rPr lang="en-GB" dirty="0">
                <a:sym typeface="Wingdings"/>
              </a:rPr>
              <a:t>) {commands}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This defines a function with name </a:t>
            </a:r>
            <a:r>
              <a:rPr lang="en-GB" dirty="0" err="1"/>
              <a:t>myfun</a:t>
            </a:r>
            <a:r>
              <a:rPr lang="en-GB" dirty="0"/>
              <a:t> . 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The function arguments arg1 , arg2 , </a:t>
            </a:r>
            <a:r>
              <a:rPr lang="mr-IN" dirty="0"/>
              <a:t>…</a:t>
            </a:r>
            <a:r>
              <a:rPr lang="en-GB" dirty="0"/>
              <a:t>  are then processed with the sequence of commands </a:t>
            </a:r>
            <a:r>
              <a:rPr lang="en-GB" i="1" dirty="0"/>
              <a:t>commands</a:t>
            </a:r>
            <a:r>
              <a:rPr lang="en-GB" dirty="0"/>
              <a:t> . 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Use the command return() for returning a value. If you need to return several values put them into a list and return the list.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Being defined the function can be called as </a:t>
            </a:r>
            <a:r>
              <a:rPr lang="en-GB" dirty="0" err="1"/>
              <a:t>myfun</a:t>
            </a:r>
            <a:r>
              <a:rPr lang="en-GB" dirty="0"/>
              <a:t>(expr1,expr2,...)  where expr1 , expr2 ,</a:t>
            </a:r>
            <a:r>
              <a:rPr lang="mr-IN" dirty="0"/>
              <a:t>…</a:t>
            </a:r>
            <a:r>
              <a:rPr lang="en-GB" dirty="0"/>
              <a:t> are expressions whose values are assigned to the respective argument in the definition of the function.</a:t>
            </a:r>
          </a:p>
        </p:txBody>
      </p:sp>
    </p:spTree>
    <p:extLst>
      <p:ext uri="{BB962C8B-B14F-4D97-AF65-F5344CB8AC3E}">
        <p14:creationId xmlns:p14="http://schemas.microsoft.com/office/powerpoint/2010/main" val="165835680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CAD6C4-516C-7143-9495-E883984901D8}"/>
              </a:ext>
            </a:extLst>
          </p:cNvPr>
          <p:cNvSpPr txBox="1"/>
          <p:nvPr/>
        </p:nvSpPr>
        <p:spPr>
          <a:xfrm>
            <a:off x="111211" y="135929"/>
            <a:ext cx="86459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Writing your own functions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9979354-F08E-C841-914C-E51D46E196EF}"/>
              </a:ext>
            </a:extLst>
          </p:cNvPr>
          <p:cNvCxnSpPr>
            <a:cxnSpLocks/>
          </p:cNvCxnSpPr>
          <p:nvPr/>
        </p:nvCxnSpPr>
        <p:spPr>
          <a:xfrm>
            <a:off x="172993" y="753762"/>
            <a:ext cx="8798012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F725E4B1-D67A-BB4F-B612-3D4854FD62E1}"/>
              </a:ext>
            </a:extLst>
          </p:cNvPr>
          <p:cNvSpPr/>
          <p:nvPr/>
        </p:nvSpPr>
        <p:spPr>
          <a:xfrm>
            <a:off x="172993" y="1041809"/>
            <a:ext cx="8798012" cy="51567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8DAEE0-FE88-6748-8598-1A10F7CBA8C2}"/>
              </a:ext>
            </a:extLst>
          </p:cNvPr>
          <p:cNvSpPr txBox="1"/>
          <p:nvPr/>
        </p:nvSpPr>
        <p:spPr>
          <a:xfrm>
            <a:off x="134072" y="971469"/>
            <a:ext cx="883693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&gt; se &lt;- function(x)</a:t>
            </a:r>
          </a:p>
          <a:p>
            <a:r>
              <a:rPr lang="en-US" dirty="0"/>
              <a:t>+ {</a:t>
            </a:r>
          </a:p>
          <a:p>
            <a:r>
              <a:rPr lang="en-US" dirty="0"/>
              <a:t>+ y&lt;-</a:t>
            </a:r>
            <a:r>
              <a:rPr lang="en-US" dirty="0" err="1"/>
              <a:t>sqrt</a:t>
            </a:r>
            <a:r>
              <a:rPr lang="en-US" dirty="0"/>
              <a:t>(</a:t>
            </a:r>
            <a:r>
              <a:rPr lang="en-US" dirty="0" err="1"/>
              <a:t>var</a:t>
            </a:r>
            <a:r>
              <a:rPr lang="en-US" dirty="0"/>
              <a:t>(x)/length(x))</a:t>
            </a:r>
          </a:p>
          <a:p>
            <a:r>
              <a:rPr lang="en-US" dirty="0"/>
              <a:t>+ return(y)</a:t>
            </a:r>
          </a:p>
          <a:p>
            <a:r>
              <a:rPr lang="en-US" dirty="0"/>
              <a:t>+ }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&gt; se(1:4)</a:t>
            </a:r>
          </a:p>
          <a:p>
            <a:r>
              <a:rPr lang="en-US" dirty="0"/>
              <a:t>[1] 0.6454972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&gt; se("wrong type of argument")</a:t>
            </a:r>
          </a:p>
          <a:p>
            <a:r>
              <a:rPr lang="en-US" dirty="0"/>
              <a:t>[1] NA</a:t>
            </a:r>
          </a:p>
          <a:p>
            <a:r>
              <a:rPr lang="en-US" dirty="0"/>
              <a:t>Warning message:</a:t>
            </a:r>
          </a:p>
          <a:p>
            <a:r>
              <a:rPr lang="en-US" dirty="0"/>
              <a:t>In </a:t>
            </a:r>
            <a:r>
              <a:rPr lang="en-US" dirty="0" err="1"/>
              <a:t>var</a:t>
            </a:r>
            <a:r>
              <a:rPr lang="en-US" dirty="0"/>
              <a:t>(x) : NAs introduced by coercion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60521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1530</TotalTime>
  <Words>14094</Words>
  <Application>Microsoft Macintosh PowerPoint</Application>
  <PresentationFormat>On-screen Show (4:3)</PresentationFormat>
  <Paragraphs>2090</Paragraphs>
  <Slides>190</Slides>
  <Notes>85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190</vt:i4>
      </vt:variant>
    </vt:vector>
  </HeadingPairs>
  <TitlesOfParts>
    <vt:vector size="198" baseType="lpstr">
      <vt:lpstr>Arial</vt:lpstr>
      <vt:lpstr>Calibri</vt:lpstr>
      <vt:lpstr>Calibri Light</vt:lpstr>
      <vt:lpstr>Cambria Math</vt:lpstr>
      <vt:lpstr>Helvetica</vt:lpstr>
      <vt:lpstr>Helvetica Light</vt:lpstr>
      <vt:lpstr>Wingdings</vt:lpstr>
      <vt:lpstr>Office Theme</vt:lpstr>
      <vt:lpstr>Introduction to R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R </dc:title>
  <dc:creator>Mourikis, Thanos</dc:creator>
  <cp:lastModifiedBy>Mourikis, Thanos</cp:lastModifiedBy>
  <cp:revision>14</cp:revision>
  <dcterms:created xsi:type="dcterms:W3CDTF">2019-12-08T14:03:37Z</dcterms:created>
  <dcterms:modified xsi:type="dcterms:W3CDTF">2019-12-13T08:33:44Z</dcterms:modified>
</cp:coreProperties>
</file>